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8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9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57" r:id="rId3"/>
    <p:sldId id="267" r:id="rId4"/>
    <p:sldId id="270" r:id="rId5"/>
    <p:sldId id="268" r:id="rId6"/>
    <p:sldId id="275" r:id="rId7"/>
    <p:sldId id="276" r:id="rId8"/>
    <p:sldId id="256" r:id="rId9"/>
    <p:sldId id="274" r:id="rId10"/>
    <p:sldId id="260" r:id="rId11"/>
    <p:sldId id="271" r:id="rId12"/>
    <p:sldId id="273" r:id="rId1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335"/>
    <a:srgbClr val="FBB0A3"/>
    <a:srgbClr val="CC3399"/>
    <a:srgbClr val="47D161"/>
    <a:srgbClr val="FA9F90"/>
    <a:srgbClr val="24AE45"/>
    <a:srgbClr val="F20000"/>
    <a:srgbClr val="66FFCC"/>
    <a:srgbClr val="34844F"/>
    <a:srgbClr val="2B6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8970" autoAdjust="0"/>
  </p:normalViewPr>
  <p:slideViewPr>
    <p:cSldViewPr>
      <p:cViewPr>
        <p:scale>
          <a:sx n="123" d="100"/>
          <a:sy n="123" d="100"/>
        </p:scale>
        <p:origin x="-1284" y="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>
                <a:solidFill>
                  <a:srgbClr val="275335"/>
                </a:solidFill>
              </a:defRPr>
            </a:pPr>
            <a:r>
              <a:rPr lang="ru-RU" dirty="0" smtClean="0">
                <a:solidFill>
                  <a:srgbClr val="275335"/>
                </a:solidFill>
              </a:rPr>
              <a:t>Доходы</a:t>
            </a:r>
            <a:endParaRPr lang="ru-RU" dirty="0">
              <a:solidFill>
                <a:srgbClr val="275335"/>
              </a:solidFill>
            </a:endParaRPr>
          </a:p>
        </c:rich>
      </c:tx>
      <c:layout>
        <c:manualLayout>
          <c:xMode val="edge"/>
          <c:yMode val="edge"/>
          <c:x val="0.16046760933372994"/>
          <c:y val="0.3238433421746358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6400534349230582E-2"/>
          <c:y val="0.43191197887851496"/>
          <c:w val="0.44885290523276006"/>
          <c:h val="0.478262799644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453523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673103243049867E-2"/>
          <c:y val="0.11520159160541081"/>
          <c:w val="0.87360890632538579"/>
          <c:h val="0.8227989149418881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scene3d>
                <a:camera prst="orthographicFront"/>
                <a:lightRig rig="threePt" dir="t"/>
              </a:scene3d>
              <a:sp3d prstMaterial="dkEdge"/>
            </c:spPr>
          </c:dPt>
          <c:dLbls>
            <c:delete val="1"/>
          </c:dLbls>
          <c:cat>
            <c:strRef>
              <c:f>Лист1!$A$2:$A$9</c:f>
              <c:strCache>
                <c:ptCount val="3"/>
                <c:pt idx="0">
                  <c:v>Доля национальной экономики</c:v>
                </c:pt>
                <c:pt idx="1">
                  <c:v>Доля жилищно-коммунального хозяйства</c:v>
                </c:pt>
                <c:pt idx="2">
                  <c:v>Доля расходов других отраслей</c:v>
                </c:pt>
              </c:strCache>
            </c:strRef>
          </c:cat>
          <c:val>
            <c:numRef>
              <c:f>Лист1!$B$2:$B$9</c:f>
              <c:numCache>
                <c:formatCode>#,##0</c:formatCode>
                <c:ptCount val="8"/>
                <c:pt idx="0">
                  <c:v>545162</c:v>
                </c:pt>
                <c:pt idx="1">
                  <c:v>1134549</c:v>
                </c:pt>
                <c:pt idx="2">
                  <c:v>448473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8"/>
        <c:holeSize val="50"/>
      </c:doughnutChart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effectLst>
                <a:outerShdw dist="50800" sx="1000" sy="1000" algn="ctr" rotWithShape="0">
                  <a:srgbClr val="000000"/>
                </a:outerShdw>
              </a:effectLst>
            </c:spPr>
          </c:dPt>
          <c:dPt>
            <c:idx val="1"/>
            <c:bubble3D val="0"/>
            <c:spPr>
              <a:solidFill>
                <a:srgbClr val="34844F"/>
              </a:solidFill>
            </c:spPr>
          </c:dPt>
          <c:cat>
            <c:strRef>
              <c:f>Лист1!$A$2:$A$5</c:f>
              <c:strCache>
                <c:ptCount val="2"/>
                <c:pt idx="0">
                  <c:v>Непрограмные</c:v>
                </c:pt>
                <c:pt idx="1">
                  <c:v>Програмные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247815</c:v>
                </c:pt>
                <c:pt idx="1">
                  <c:v>1880369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17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1975205772746788"/>
          <c:y val="0.3895694459874848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4105349748519026"/>
          <c:y val="0.49772016072288916"/>
          <c:w val="0.32783034395355815"/>
          <c:h val="0.442570964337301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 formatCode="0.0%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 b="1">
          <a:solidFill>
            <a:srgbClr val="275335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80869594571786"/>
          <c:y val="0.30143734029552266"/>
          <c:w val="0.68520237653174909"/>
          <c:h val="0.6765164981668706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00B0F0"/>
            </a:solidFill>
          </c:spPr>
          <c:dPt>
            <c:idx val="0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</c:spPr>
          </c:dPt>
          <c:dPt>
            <c:idx val="1"/>
            <c:bubble3D val="0"/>
            <c:spPr>
              <a:solidFill>
                <a:srgbClr val="CC3399"/>
              </a:solidFill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1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>
          <a:solidFill>
            <a:srgbClr val="34844F"/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2"/>
            <c:bubble3D val="0"/>
            <c:spPr>
              <a:solidFill>
                <a:srgbClr val="00B050"/>
              </a:solidFill>
            </c:spPr>
          </c:dPt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304918</c:v>
                </c:pt>
                <c:pt idx="1">
                  <c:v>53811</c:v>
                </c:pt>
                <c:pt idx="2">
                  <c:v>308429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45.704016140104756</c:v>
                </c:pt>
                <c:pt idx="1">
                  <c:v>8.0657055749912345</c:v>
                </c:pt>
                <c:pt idx="2">
                  <c:v>46.230278284904038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381785165632938"/>
          <c:y val="0.15157770066823448"/>
          <c:w val="0.65236445631200624"/>
          <c:h val="0.8190085600945087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8"/>
                <c:pt idx="0">
                  <c:v>Безвозмездные поступления</c:v>
                </c:pt>
                <c:pt idx="1">
                  <c:v>Возмещение вреда, наносимого а/дорогам</c:v>
                </c:pt>
                <c:pt idx="2">
                  <c:v>Земельный налог</c:v>
                </c:pt>
                <c:pt idx="3">
                  <c:v>Иные доходы</c:v>
                </c:pt>
                <c:pt idx="4">
                  <c:v>Налог на доходы физических лиц</c:v>
                </c:pt>
                <c:pt idx="5">
                  <c:v>Налог на имущество</c:v>
                </c:pt>
                <c:pt idx="6">
                  <c:v>Доходы от использования имущества</c:v>
                </c:pt>
                <c:pt idx="7">
                  <c:v>Акцизы</c:v>
                </c:pt>
              </c:strCache>
            </c:str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1558045</c:v>
                </c:pt>
                <c:pt idx="1">
                  <c:v>162881</c:v>
                </c:pt>
                <c:pt idx="2">
                  <c:v>45583</c:v>
                </c:pt>
                <c:pt idx="3">
                  <c:v>48320</c:v>
                </c:pt>
                <c:pt idx="4">
                  <c:v>349303</c:v>
                </c:pt>
                <c:pt idx="5">
                  <c:v>7427</c:v>
                </c:pt>
                <c:pt idx="6">
                  <c:v>46316</c:v>
                </c:pt>
                <c:pt idx="7">
                  <c:v>15985</c:v>
                </c:pt>
                <c:pt idx="8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ln>
          <a:noFill/>
        </a:ln>
      </c:spPr>
    </c:backWall>
    <c:plotArea>
      <c:layout>
        <c:manualLayout>
          <c:layoutTarget val="inner"/>
          <c:xMode val="edge"/>
          <c:yMode val="edge"/>
          <c:x val="0.14761961314643207"/>
          <c:y val="2.6187217936745777E-2"/>
          <c:w val="0.85238038685356798"/>
          <c:h val="0.890629269420514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  <c:pt idx="3">
                  <c:v>2021 год</c:v>
                </c:pt>
                <c:pt idx="4">
                  <c:v>2022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329347</c:v>
                </c:pt>
                <c:pt idx="1">
                  <c:v>356899</c:v>
                </c:pt>
                <c:pt idx="2">
                  <c:v>358728</c:v>
                </c:pt>
                <c:pt idx="3">
                  <c:v>371364</c:v>
                </c:pt>
                <c:pt idx="4">
                  <c:v>675815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7779712"/>
        <c:axId val="183955968"/>
        <c:axId val="0"/>
      </c:bar3DChart>
      <c:catAx>
        <c:axId val="297779712"/>
        <c:scaling>
          <c:orientation val="minMax"/>
        </c:scaling>
        <c:delete val="0"/>
        <c:axPos val="b"/>
        <c:numFmt formatCode="#,##0.00" sourceLinked="1"/>
        <c:majorTickMark val="out"/>
        <c:minorTickMark val="none"/>
        <c:tickLblPos val="nextTo"/>
        <c:crossAx val="183955968"/>
        <c:crosses val="autoZero"/>
        <c:auto val="1"/>
        <c:lblAlgn val="ctr"/>
        <c:lblOffset val="100"/>
        <c:noMultiLvlLbl val="0"/>
      </c:catAx>
      <c:valAx>
        <c:axId val="183955968"/>
        <c:scaling>
          <c:orientation val="minMax"/>
        </c:scaling>
        <c:delete val="0"/>
        <c:axPos val="l"/>
        <c:majorGridlines/>
        <c:numFmt formatCode="#,##0_ ;[Red]\-#,##0\ " sourceLinked="0"/>
        <c:majorTickMark val="none"/>
        <c:minorTickMark val="none"/>
        <c:tickLblPos val="low"/>
        <c:crossAx val="297779712"/>
        <c:crosses val="autoZero"/>
        <c:crossBetween val="between"/>
      </c:valAx>
      <c:spPr>
        <a:ln>
          <a:solidFill>
            <a:srgbClr val="275335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895452955067308E-2"/>
          <c:y val="3.5282156996106123E-2"/>
          <c:w val="0.9112423399331504"/>
          <c:h val="0.6791697474227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 (тыс.руб.)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Sheet1!$B$3:$F$3</c:f>
              <c:numCache>
                <c:formatCode>#,##0</c:formatCode>
                <c:ptCount val="5"/>
                <c:pt idx="0">
                  <c:v>455751</c:v>
                </c:pt>
                <c:pt idx="1">
                  <c:v>102</c:v>
                </c:pt>
                <c:pt idx="2">
                  <c:v>233637</c:v>
                </c:pt>
                <c:pt idx="3">
                  <c:v>123996</c:v>
                </c:pt>
                <c:pt idx="4">
                  <c:v>98016</c:v>
                </c:pt>
              </c:numCache>
            </c:numRef>
          </c:val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Sheet1!$B$1:$F$1</c:f>
              <c:strCache>
                <c:ptCount val="5"/>
                <c:pt idx="0">
                  <c:v>Всего (тыс.руб.)</c:v>
                </c:pt>
                <c:pt idx="1">
                  <c:v>Прочие безвозмездные перечисления</c:v>
                </c:pt>
                <c:pt idx="2">
                  <c:v>Средства                                                             федерального бюджета</c:v>
                </c:pt>
                <c:pt idx="3">
                  <c:v>Средства областного бюджета</c:v>
                </c:pt>
                <c:pt idx="4">
                  <c:v>Средства районного бюджета</c:v>
                </c:pt>
              </c:strCache>
            </c:strRef>
          </c:cat>
          <c:val>
            <c:numRef>
              <c:f>Sheet1!$B$2:$F$2</c:f>
              <c:numCache>
                <c:formatCode>#,##0</c:formatCode>
                <c:ptCount val="5"/>
                <c:pt idx="0">
                  <c:v>1558045</c:v>
                </c:pt>
                <c:pt idx="1">
                  <c:v>5000</c:v>
                </c:pt>
                <c:pt idx="2">
                  <c:v>348263</c:v>
                </c:pt>
                <c:pt idx="3">
                  <c:v>1020599</c:v>
                </c:pt>
                <c:pt idx="4">
                  <c:v>184183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shape val="cylinder"/>
        <c:axId val="298020864"/>
        <c:axId val="183951360"/>
        <c:axId val="0"/>
      </c:bar3DChart>
      <c:catAx>
        <c:axId val="29802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 rot="0" vert="horz"/>
          <a:lstStyle/>
          <a:p>
            <a:pPr>
              <a:defRPr sz="1200" b="1">
                <a:solidFill>
                  <a:schemeClr val="tx1"/>
                </a:solidFill>
              </a:defRPr>
            </a:pPr>
            <a:endParaRPr lang="ru-RU"/>
          </a:p>
        </c:txPr>
        <c:crossAx val="183951360"/>
        <c:crosses val="autoZero"/>
        <c:auto val="1"/>
        <c:lblAlgn val="ctr"/>
        <c:lblOffset val="100"/>
        <c:noMultiLvlLbl val="0"/>
      </c:catAx>
      <c:valAx>
        <c:axId val="18395136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298020864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200" b="1" baseline="0">
                <a:solidFill>
                  <a:schemeClr val="accent2">
                    <a:lumMod val="50000"/>
                  </a:schemeClr>
                </a:solidFill>
              </a:defRPr>
            </a:pPr>
            <a:endParaRPr lang="ru-RU"/>
          </a:p>
        </c:txPr>
      </c:dTable>
    </c:plotArea>
    <c:legend>
      <c:legendPos val="b"/>
      <c:layout>
        <c:manualLayout>
          <c:xMode val="edge"/>
          <c:yMode val="edge"/>
          <c:x val="0.74370437288986047"/>
          <c:y val="6.9083799118105638E-2"/>
          <c:w val="0.19298159558897154"/>
          <c:h val="5.96971271484740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38100">
              <a:solidFill>
                <a:schemeClr val="accent1">
                  <a:lumMod val="20000"/>
                  <a:lumOff val="80000"/>
                </a:schemeClr>
              </a:solidFill>
            </a:ln>
            <a:effectLst>
              <a:glow rad="139700">
                <a:schemeClr val="accent1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6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24AE45"/>
              </a:solidFill>
              <a:ln w="38100"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c:spPr>
          </c:dPt>
          <c:cat>
            <c:numRef>
              <c:f>Лист1!$A$2:$A$4</c:f>
              <c:numCache>
                <c:formatCode>General</c:formatCode>
                <c:ptCount val="3"/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29519</c:v>
                </c:pt>
                <c:pt idx="1">
                  <c:v>84065</c:v>
                </c:pt>
                <c:pt idx="2">
                  <c:v>26798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196"/>
        <c:holeSize val="65"/>
      </c:doughnutChart>
      <c:spPr>
        <a:noFill/>
        <a:ln>
          <a:noFill/>
        </a:ln>
        <a:effectLst>
          <a:glow rad="139700">
            <a:schemeClr val="accent3">
              <a:satMod val="175000"/>
              <a:alpha val="40000"/>
            </a:schemeClr>
          </a:glow>
          <a:outerShdw sx="1000" sy="1000" algn="ctr" rotWithShape="0">
            <a:prstClr val="black">
              <a:lumMod val="95000"/>
              <a:lumOff val="5000"/>
            </a:prstClr>
          </a:outerShdw>
        </a:effectLst>
      </c:spPr>
    </c:plotArea>
    <c:plotVisOnly val="1"/>
    <c:dispBlanksAs val="zero"/>
    <c:showDLblsOverMax val="0"/>
  </c:chart>
  <c:spPr>
    <a:effectLst>
      <a:glow rad="228600">
        <a:schemeClr val="accent4">
          <a:satMod val="175000"/>
          <a:alpha val="40000"/>
        </a:schemeClr>
      </a:glow>
      <a:outerShdw algn="ctr" rotWithShape="0">
        <a:srgbClr val="000000">
          <a:alpha val="0"/>
        </a:srgbClr>
      </a:outerShdw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c:spPr>
          <c:dPt>
            <c:idx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dPt>
            <c:idx val="2"/>
            <c:bubble3D val="0"/>
            <c:spPr>
              <a:solidFill>
                <a:srgbClr val="FA9F90"/>
              </a:solidFill>
              <a:ln>
                <a:solidFill>
                  <a:schemeClr val="bg1"/>
                </a:solidFill>
              </a:ln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c:spPr>
          </c:dPt>
          <c:cat>
            <c:strRef>
              <c:f>Лист1!$A$2:$A$4</c:f>
              <c:strCache>
                <c:ptCount val="3"/>
                <c:pt idx="0">
                  <c:v>ФБ</c:v>
                </c:pt>
                <c:pt idx="1">
                  <c:v>ОБ</c:v>
                </c:pt>
                <c:pt idx="2">
                  <c:v>МБ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2693</c:v>
                </c:pt>
                <c:pt idx="1">
                  <c:v>7525</c:v>
                </c:pt>
                <c:pt idx="2">
                  <c:v>3286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63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FBB0A3"/>
        </a:solidFill>
      </dgm:spPr>
      <dgm:t>
        <a:bodyPr/>
        <a:lstStyle/>
        <a:p>
          <a:pPr algn="ctr" rtl="0"/>
          <a:r>
            <a:rPr lang="ru-RU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Основные параметры бюджета муниципального образования «город Усть-Кут» за 202</a:t>
          </a:r>
          <a:r>
            <a:rPr lang="en-US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2</a:t>
          </a:r>
          <a:r>
            <a:rPr lang="ru-RU" sz="2400" b="1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 год</a:t>
          </a:r>
          <a:endParaRPr lang="ru-RU" sz="2400" b="1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96EFB0-441C-4B54-8AB6-D781C236DBF8}" type="presOf" srcId="{8EAC8641-7AF1-4D92-A995-45B614C8DE9E}" destId="{223C94F4-7D53-4E44-90A4-0DF2FEB9A9A5}" srcOrd="0" destOrd="0" presId="urn:microsoft.com/office/officeart/2005/8/layout/vList2"/>
    <dgm:cxn modelId="{AF22C618-7DA2-424C-9336-BA7E2C6B762F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7232239E-2881-4823-8814-ABEE47595F27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400" b="1" baseline="0" dirty="0" smtClean="0">
              <a:solidFill>
                <a:schemeClr val="tx1"/>
              </a:solidFill>
            </a:rPr>
            <a:t>Программно – целевые расходы</a:t>
          </a:r>
          <a:endParaRPr lang="ru-RU" sz="4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8F18E48-D60B-4B66-B3CF-285E1E78D44E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DE8F1E40-5381-49C8-9751-3818870C92EE}" type="presOf" srcId="{FE2DE1B8-C883-4F19-BC4B-EF6BEE6D60E8}" destId="{7C144974-0BE8-49E0-ADD8-D13E50441D82}" srcOrd="0" destOrd="0" presId="urn:microsoft.com/office/officeart/2005/8/layout/vList2"/>
    <dgm:cxn modelId="{B17FD4AD-8392-422E-9DF6-C8362C32EDEA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rgbClr val="00B050"/>
        </a:solidFill>
      </dgm:spPr>
      <dgm:t>
        <a:bodyPr/>
        <a:lstStyle/>
        <a:p>
          <a:pPr algn="ctr" rtl="0"/>
          <a:r>
            <a:rPr lang="ru-RU" sz="2400" b="1" baseline="0" dirty="0" smtClean="0"/>
            <a:t> </a:t>
          </a:r>
          <a:r>
            <a:rPr lang="ru-RU" sz="2400" b="1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«город Усть-Кут» в  202</a:t>
          </a:r>
          <a:r>
            <a:rPr lang="en-US" sz="2400" b="1" baseline="0" dirty="0" smtClean="0">
              <a:solidFill>
                <a:schemeClr val="tx1"/>
              </a:solidFill>
            </a:rPr>
            <a:t>2</a:t>
          </a:r>
          <a:r>
            <a:rPr lang="ru-RU" sz="2400" b="1" baseline="0" dirty="0" smtClean="0">
              <a:solidFill>
                <a:schemeClr val="tx1"/>
              </a:solidFill>
            </a:rPr>
            <a:t> году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886710-E6B5-4476-91A4-29FA2D8B023F}" type="presOf" srcId="{8EAC8641-7AF1-4D92-A995-45B614C8DE9E}" destId="{223C94F4-7D53-4E44-90A4-0DF2FEB9A9A5}" srcOrd="0" destOrd="0" presId="urn:microsoft.com/office/officeart/2005/8/layout/vList2"/>
    <dgm:cxn modelId="{763E70A2-7EE5-4C38-8908-725C07D1EF56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367B057F-933D-426F-A2C7-E716AD82ADA9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2018-2022 г.г.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X="-10359" custLinFactNeighborY="152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5A5020-F8EA-4C44-99CF-852E2504603E}" type="presOf" srcId="{FE2DE1B8-C883-4F19-BC4B-EF6BEE6D60E8}" destId="{7C144974-0BE8-49E0-ADD8-D13E50441D82}" srcOrd="0" destOrd="0" presId="urn:microsoft.com/office/officeart/2005/8/layout/vList2"/>
    <dgm:cxn modelId="{B98B95F0-DCD4-479B-8B3E-4C064CF018F2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E3082C0D-C4E4-4931-BC6F-6E8E6DC0A014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Динамика безвозмездных поступлений </a:t>
          </a:r>
          <a:endParaRPr lang="ru-RU" sz="1600" b="1" baseline="0" dirty="0" smtClean="0">
            <a:solidFill>
              <a:schemeClr val="tx1"/>
            </a:solidFill>
          </a:endParaRPr>
        </a:p>
        <a:p>
          <a:pPr algn="ctr" rtl="0"/>
          <a:r>
            <a:rPr lang="ru-RU" sz="2400" b="1" baseline="0" dirty="0" smtClean="0">
              <a:solidFill>
                <a:schemeClr val="tx1"/>
              </a:solidFill>
            </a:rPr>
            <a:t>в бюджет города Усть-Кута в 20</a:t>
          </a:r>
          <a:r>
            <a:rPr lang="en-US" sz="2400" b="1" baseline="0" dirty="0" smtClean="0">
              <a:solidFill>
                <a:schemeClr val="tx1"/>
              </a:solidFill>
            </a:rPr>
            <a:t>2</a:t>
          </a:r>
          <a:r>
            <a:rPr lang="ru-RU" sz="2400" b="1" baseline="0" dirty="0" smtClean="0">
              <a:solidFill>
                <a:schemeClr val="tx1"/>
              </a:solidFill>
            </a:rPr>
            <a:t>1-2022 г.г.</a:t>
          </a:r>
          <a:endParaRPr lang="ru-RU" sz="2400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LinFactNeighborX="3953" custLinFactNeighborY="-2921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292CB9-2400-4B5D-AA0A-0EF7007EEFB6}" type="presOf" srcId="{8EAC8641-7AF1-4D92-A995-45B614C8DE9E}" destId="{223C94F4-7D53-4E44-90A4-0DF2FEB9A9A5}" srcOrd="0" destOrd="0" presId="urn:microsoft.com/office/officeart/2005/8/layout/vList2"/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EC6BBD1F-3DDD-4AA1-8F8B-8D3720F82F20}" type="presOf" srcId="{7A2F14C1-A73B-4BD2-BCEF-2B0672C8F3DB}" destId="{854809D0-D206-4535-AA91-F326EE34AF52}" srcOrd="0" destOrd="0" presId="urn:microsoft.com/office/officeart/2005/8/layout/vList2"/>
    <dgm:cxn modelId="{8528C2C2-A3AB-4223-B222-F32AC28EBFCD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3600" b="1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38C708-FFBA-4642-BFD3-E399D6FA31C0}" type="presOf" srcId="{FE2DE1B8-C883-4F19-BC4B-EF6BEE6D60E8}" destId="{7C144974-0BE8-49E0-ADD8-D13E50441D82}" srcOrd="0" destOrd="0" presId="urn:microsoft.com/office/officeart/2005/8/layout/vList2"/>
    <dgm:cxn modelId="{B227BDCC-E84D-44FA-B409-76C7E8916ADB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81028D77-D578-42A7-99B5-CE94AD38116F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59D6BB-905E-4922-9E06-2A200AB67E0D}" type="presOf" srcId="{FE2DE1B8-C883-4F19-BC4B-EF6BEE6D60E8}" destId="{7C144974-0BE8-49E0-ADD8-D13E50441D82}" srcOrd="0" destOrd="0" presId="urn:microsoft.com/office/officeart/2005/8/layout/vList2"/>
    <dgm:cxn modelId="{4A246C78-4DB3-4636-9FB5-DD7039D5B07B}" type="presOf" srcId="{8EAC8641-7AF1-4D92-A995-45B614C8DE9E}" destId="{223C94F4-7D53-4E44-90A4-0DF2FEB9A9A5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F9325F55-C0E3-4217-A4A2-101652973658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A2F14C1-A73B-4BD2-BCEF-2B0672C8F3DB}">
      <dgm:prSet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b="1" baseline="0" dirty="0" smtClean="0">
              <a:solidFill>
                <a:schemeClr val="tx1"/>
              </a:solidFill>
            </a:rPr>
            <a:t>Исполнение расходной части бюджета                    </a:t>
          </a:r>
          <a:br>
            <a:rPr lang="ru-RU" b="1" baseline="0" dirty="0" smtClean="0">
              <a:solidFill>
                <a:schemeClr val="tx1"/>
              </a:solidFill>
            </a:rPr>
          </a:br>
          <a:r>
            <a:rPr lang="ru-RU" b="1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r>
            <a:rPr lang="en-US" b="1" baseline="0" dirty="0" smtClean="0">
              <a:solidFill>
                <a:schemeClr val="tx1"/>
              </a:solidFill>
            </a:rPr>
            <a:t> </a:t>
          </a:r>
          <a:r>
            <a:rPr lang="ru-RU" b="1" baseline="0" dirty="0" smtClean="0">
              <a:solidFill>
                <a:schemeClr val="tx1"/>
              </a:solidFill>
            </a:rPr>
            <a:t>в 2022 году</a:t>
          </a:r>
          <a:endParaRPr lang="ru-RU" b="1" baseline="0" dirty="0">
            <a:solidFill>
              <a:schemeClr val="tx1"/>
            </a:solidFill>
          </a:endParaRPr>
        </a:p>
      </dgm:t>
    </dgm:pt>
    <dgm:pt modelId="{993D8CEC-9D2F-4F08-8B5C-43B044C76339}" type="parTrans" cxnId="{100371D9-2E3B-491F-8C5E-FE46883617C7}">
      <dgm:prSet/>
      <dgm:spPr/>
      <dgm:t>
        <a:bodyPr/>
        <a:lstStyle/>
        <a:p>
          <a:endParaRPr lang="ru-RU"/>
        </a:p>
      </dgm:t>
    </dgm:pt>
    <dgm:pt modelId="{0A237572-7ABE-4FD7-AEA8-D9612CABEC8A}" type="sibTrans" cxnId="{100371D9-2E3B-491F-8C5E-FE46883617C7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4809D0-D206-4535-AA91-F326EE34AF52}" type="pres">
      <dgm:prSet presAssocID="{7A2F14C1-A73B-4BD2-BCEF-2B0672C8F3DB}" presName="parentText" presStyleLbl="node1" presStyleIdx="0" presStyleCnt="1" custScaleY="46664" custLinFactNeighborX="-149" custLinFactNeighborY="-13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4D6486-4E73-4187-95D0-B06D1A92052B}" type="presOf" srcId="{8EAC8641-7AF1-4D92-A995-45B614C8DE9E}" destId="{223C94F4-7D53-4E44-90A4-0DF2FEB9A9A5}" srcOrd="0" destOrd="0" presId="urn:microsoft.com/office/officeart/2005/8/layout/vList2"/>
    <dgm:cxn modelId="{EF89902E-ED60-4CE5-AE06-C01059F5F93B}" type="presOf" srcId="{7A2F14C1-A73B-4BD2-BCEF-2B0672C8F3DB}" destId="{854809D0-D206-4535-AA91-F326EE34AF52}" srcOrd="0" destOrd="0" presId="urn:microsoft.com/office/officeart/2005/8/layout/vList2"/>
    <dgm:cxn modelId="{100371D9-2E3B-491F-8C5E-FE46883617C7}" srcId="{8EAC8641-7AF1-4D92-A995-45B614C8DE9E}" destId="{7A2F14C1-A73B-4BD2-BCEF-2B0672C8F3DB}" srcOrd="0" destOrd="0" parTransId="{993D8CEC-9D2F-4F08-8B5C-43B044C76339}" sibTransId="{0A237572-7ABE-4FD7-AEA8-D9612CABEC8A}"/>
    <dgm:cxn modelId="{2E688C56-B55C-4808-9DFE-B0C3037D3BAF}" type="presParOf" srcId="{223C94F4-7D53-4E44-90A4-0DF2FEB9A9A5}" destId="{854809D0-D206-4535-AA91-F326EE34AF5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AC8641-7AF1-4D92-A995-45B614C8DE9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FE2DE1B8-C883-4F19-BC4B-EF6BEE6D60E8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ru-RU" sz="4000" b="1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baseline="0" dirty="0">
            <a:solidFill>
              <a:schemeClr val="tx1"/>
            </a:solidFill>
          </a:endParaRPr>
        </a:p>
      </dgm:t>
    </dgm:pt>
    <dgm:pt modelId="{76F34C93-ED30-43EB-919C-9D1D8EE06482}" type="parTrans" cxnId="{392843A8-22A6-4650-BE8D-C69528C3B63D}">
      <dgm:prSet/>
      <dgm:spPr/>
      <dgm:t>
        <a:bodyPr/>
        <a:lstStyle/>
        <a:p>
          <a:endParaRPr lang="ru-RU"/>
        </a:p>
      </dgm:t>
    </dgm:pt>
    <dgm:pt modelId="{49DA5F8E-EB5E-4315-9F73-A3083C738694}" type="sibTrans" cxnId="{392843A8-22A6-4650-BE8D-C69528C3B63D}">
      <dgm:prSet/>
      <dgm:spPr/>
      <dgm:t>
        <a:bodyPr/>
        <a:lstStyle/>
        <a:p>
          <a:endParaRPr lang="ru-RU"/>
        </a:p>
      </dgm:t>
    </dgm:pt>
    <dgm:pt modelId="{223C94F4-7D53-4E44-90A4-0DF2FEB9A9A5}" type="pres">
      <dgm:prSet presAssocID="{8EAC8641-7AF1-4D92-A995-45B614C8D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C144974-0BE8-49E0-ADD8-D13E50441D82}" type="pres">
      <dgm:prSet presAssocID="{FE2DE1B8-C883-4F19-BC4B-EF6BEE6D60E8}" presName="parentText" presStyleLbl="node1" presStyleIdx="0" presStyleCnt="1" custLinFactNeighborY="-6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C34491-385D-4BCD-8572-5C02B8CB2937}" type="presOf" srcId="{8EAC8641-7AF1-4D92-A995-45B614C8DE9E}" destId="{223C94F4-7D53-4E44-90A4-0DF2FEB9A9A5}" srcOrd="0" destOrd="0" presId="urn:microsoft.com/office/officeart/2005/8/layout/vList2"/>
    <dgm:cxn modelId="{A98A616D-937C-4B4F-AA38-6711B13DE9C8}" type="presOf" srcId="{FE2DE1B8-C883-4F19-BC4B-EF6BEE6D60E8}" destId="{7C144974-0BE8-49E0-ADD8-D13E50441D82}" srcOrd="0" destOrd="0" presId="urn:microsoft.com/office/officeart/2005/8/layout/vList2"/>
    <dgm:cxn modelId="{392843A8-22A6-4650-BE8D-C69528C3B63D}" srcId="{8EAC8641-7AF1-4D92-A995-45B614C8DE9E}" destId="{FE2DE1B8-C883-4F19-BC4B-EF6BEE6D60E8}" srcOrd="0" destOrd="0" parTransId="{76F34C93-ED30-43EB-919C-9D1D8EE06482}" sibTransId="{49DA5F8E-EB5E-4315-9F73-A3083C738694}"/>
    <dgm:cxn modelId="{3F1BF58B-CD2C-4703-8C1E-04585A0EAF28}" type="presParOf" srcId="{223C94F4-7D53-4E44-90A4-0DF2FEB9A9A5}" destId="{7C144974-0BE8-49E0-ADD8-D13E50441D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18153D-C9B1-4010-896A-C121666F042D}" type="doc">
      <dgm:prSet loTypeId="urn:microsoft.com/office/officeart/2005/8/layout/default#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46B3D6-2EDF-47F7-B685-EC043A10BBD5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11 700 тыс. руб. </a:t>
          </a:r>
        </a:p>
        <a:p>
          <a:r>
            <a:rPr lang="ru-RU" b="1" i="1" dirty="0" smtClean="0"/>
            <a:t>Приобретение спец. техники (народные инициативы) </a:t>
          </a:r>
        </a:p>
      </dgm:t>
    </dgm:pt>
    <dgm:pt modelId="{C5E5CA95-4066-4ED1-97AE-97439BFCD51B}" type="parTrans" cxnId="{96931B02-E684-4F4F-A94E-AB587DA41180}">
      <dgm:prSet/>
      <dgm:spPr/>
      <dgm:t>
        <a:bodyPr/>
        <a:lstStyle/>
        <a:p>
          <a:endParaRPr lang="ru-RU"/>
        </a:p>
      </dgm:t>
    </dgm:pt>
    <dgm:pt modelId="{9DABF7B7-59A8-424C-AC90-85021946E1AF}" type="sibTrans" cxnId="{96931B02-E684-4F4F-A94E-AB587DA41180}">
      <dgm:prSet/>
      <dgm:spPr/>
      <dgm:t>
        <a:bodyPr/>
        <a:lstStyle/>
        <a:p>
          <a:endParaRPr lang="ru-RU"/>
        </a:p>
      </dgm:t>
    </dgm:pt>
    <dgm:pt modelId="{590DE745-E28C-451B-A3E7-0C602CA3A63B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3 378 тыс. руб. </a:t>
          </a:r>
        </a:p>
        <a:p>
          <a:r>
            <a:rPr lang="ru-RU" b="1" i="1" dirty="0" smtClean="0"/>
            <a:t>Ремонт муниципальных дорог (народные инициативы) </a:t>
          </a:r>
          <a:endParaRPr lang="ru-RU" b="1" i="1" dirty="0"/>
        </a:p>
      </dgm:t>
    </dgm:pt>
    <dgm:pt modelId="{9B38EFA6-1D37-49AD-B726-7FF6820CCA0B}" type="parTrans" cxnId="{D943D021-43E3-49C0-B318-0C2630D200E9}">
      <dgm:prSet/>
      <dgm:spPr/>
      <dgm:t>
        <a:bodyPr/>
        <a:lstStyle/>
        <a:p>
          <a:endParaRPr lang="ru-RU"/>
        </a:p>
      </dgm:t>
    </dgm:pt>
    <dgm:pt modelId="{AD21127E-5C63-48F7-B513-8796DBF6EDFA}" type="sibTrans" cxnId="{D943D021-43E3-49C0-B318-0C2630D200E9}">
      <dgm:prSet/>
      <dgm:spPr/>
      <dgm:t>
        <a:bodyPr/>
        <a:lstStyle/>
        <a:p>
          <a:endParaRPr lang="ru-RU"/>
        </a:p>
      </dgm:t>
    </dgm:pt>
    <dgm:pt modelId="{9F5E9840-A5BB-4519-8675-861BD6339F81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</dgm:spPr>
      <dgm:t>
        <a:bodyPr/>
        <a:lstStyle/>
        <a:p>
          <a:r>
            <a:rPr lang="ru-RU" b="1" i="1" dirty="0" smtClean="0"/>
            <a:t>20 929 тыс. руб. </a:t>
          </a:r>
        </a:p>
        <a:p>
          <a:r>
            <a:rPr lang="ru-RU" b="1" i="1" dirty="0" smtClean="0"/>
            <a:t>Приобретение дорожной техники (районный бюджет) </a:t>
          </a:r>
          <a:endParaRPr lang="ru-RU" b="1" i="1" dirty="0"/>
        </a:p>
      </dgm:t>
    </dgm:pt>
    <dgm:pt modelId="{83F34F0B-DFAD-4FB9-B0CF-07019519A2AB}" type="parTrans" cxnId="{20F2B712-BB20-40AE-8819-583A3811266B}">
      <dgm:prSet/>
      <dgm:spPr/>
      <dgm:t>
        <a:bodyPr/>
        <a:lstStyle/>
        <a:p>
          <a:endParaRPr lang="ru-RU"/>
        </a:p>
      </dgm:t>
    </dgm:pt>
    <dgm:pt modelId="{9E1B70ED-8D50-44A9-947D-B13000184C77}" type="sibTrans" cxnId="{20F2B712-BB20-40AE-8819-583A3811266B}">
      <dgm:prSet/>
      <dgm:spPr/>
      <dgm:t>
        <a:bodyPr/>
        <a:lstStyle/>
        <a:p>
          <a:endParaRPr lang="ru-RU"/>
        </a:p>
      </dgm:t>
    </dgm:pt>
    <dgm:pt modelId="{36C92DCC-135D-4681-921F-B768B371B5C4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277 тыс. руб. </a:t>
          </a:r>
        </a:p>
        <a:p>
          <a:r>
            <a:rPr lang="ru-RU" b="1" i="1" dirty="0" smtClean="0"/>
            <a:t>МП «Эффективное управление муниципальным имуществом на период 2020-2025 </a:t>
          </a:r>
          <a:r>
            <a:rPr lang="ru-RU" b="1" i="1" dirty="0" err="1" smtClean="0"/>
            <a:t>г.г</a:t>
          </a:r>
          <a:r>
            <a:rPr lang="ru-RU" b="1" i="1" dirty="0" smtClean="0"/>
            <a:t>. на территории УКМО (</a:t>
          </a:r>
          <a:r>
            <a:rPr lang="ru-RU" b="1" i="1" dirty="0" err="1" smtClean="0"/>
            <a:t>гп</a:t>
          </a:r>
          <a:r>
            <a:rPr lang="ru-RU" b="1" i="1" dirty="0" smtClean="0"/>
            <a:t>)»</a:t>
          </a:r>
          <a:endParaRPr lang="ru-RU" b="1" i="1" dirty="0"/>
        </a:p>
      </dgm:t>
    </dgm:pt>
    <dgm:pt modelId="{A6E02914-9FBF-4886-B7CF-19554005E1BF}" type="parTrans" cxnId="{6B0A25E1-915B-4D96-A527-336DB86FAFCD}">
      <dgm:prSet/>
      <dgm:spPr/>
      <dgm:t>
        <a:bodyPr/>
        <a:lstStyle/>
        <a:p>
          <a:endParaRPr lang="ru-RU"/>
        </a:p>
      </dgm:t>
    </dgm:pt>
    <dgm:pt modelId="{B73D0D3B-8FA8-4860-BFAB-DFBFBC03E7A5}" type="sibTrans" cxnId="{6B0A25E1-915B-4D96-A527-336DB86FAFCD}">
      <dgm:prSet/>
      <dgm:spPr/>
      <dgm:t>
        <a:bodyPr/>
        <a:lstStyle/>
        <a:p>
          <a:endParaRPr lang="ru-RU"/>
        </a:p>
      </dgm:t>
    </dgm:pt>
    <dgm:pt modelId="{011A61CA-1D32-4607-949B-D283036576E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ru-RU" b="1" i="1" dirty="0" smtClean="0"/>
            <a:t>281 тыс. руб. </a:t>
          </a:r>
        </a:p>
        <a:p>
          <a:r>
            <a:rPr lang="ru-RU" b="1" i="1" dirty="0" smtClean="0"/>
            <a:t>МП «Формирование доступной среды жизнедеятельности для инвалидов и других маломобильных групп населения в городе Усть-Куте на 2013-2030 гг.»</a:t>
          </a:r>
        </a:p>
      </dgm:t>
    </dgm:pt>
    <dgm:pt modelId="{0265A433-0C84-4D0E-B961-68C4694D65FD}" type="parTrans" cxnId="{7A30338B-E2AC-482E-970E-28C91468A8B2}">
      <dgm:prSet/>
      <dgm:spPr/>
      <dgm:t>
        <a:bodyPr/>
        <a:lstStyle/>
        <a:p>
          <a:endParaRPr lang="ru-RU"/>
        </a:p>
      </dgm:t>
    </dgm:pt>
    <dgm:pt modelId="{ECD91ACE-EFB4-4C5E-BD58-C0F90195A7C0}" type="sibTrans" cxnId="{7A30338B-E2AC-482E-970E-28C91468A8B2}">
      <dgm:prSet/>
      <dgm:spPr/>
      <dgm:t>
        <a:bodyPr/>
        <a:lstStyle/>
        <a:p>
          <a:endParaRPr lang="ru-RU"/>
        </a:p>
      </dgm:t>
    </dgm:pt>
    <dgm:pt modelId="{74957F07-5A2D-41A5-87D1-076A6F1BEBE6}">
      <dgm:prSet/>
      <dgm:spPr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</dgm:spPr>
      <dgm:t>
        <a:bodyPr/>
        <a:lstStyle/>
        <a:p>
          <a:r>
            <a:rPr lang="ru-RU" b="1" i="1" dirty="0" smtClean="0"/>
            <a:t> 7 866 тыс. руб.</a:t>
          </a:r>
        </a:p>
        <a:p>
          <a:r>
            <a:rPr lang="ru-RU" b="1" i="1" dirty="0" smtClean="0"/>
            <a:t> МП «Повышение безопасности дорожного движения»</a:t>
          </a:r>
        </a:p>
      </dgm:t>
    </dgm:pt>
    <dgm:pt modelId="{35CB47AB-BFF6-407E-BA32-1D43ED3A3F2D}" type="parTrans" cxnId="{9E9EA022-9ACB-419B-A9A5-7424A75D43AE}">
      <dgm:prSet/>
      <dgm:spPr/>
      <dgm:t>
        <a:bodyPr/>
        <a:lstStyle/>
        <a:p>
          <a:endParaRPr lang="ru-RU"/>
        </a:p>
      </dgm:t>
    </dgm:pt>
    <dgm:pt modelId="{DD1220C6-FA15-44E3-A0C5-4B442AF1CBE5}" type="sibTrans" cxnId="{9E9EA022-9ACB-419B-A9A5-7424A75D43AE}">
      <dgm:prSet/>
      <dgm:spPr/>
      <dgm:t>
        <a:bodyPr/>
        <a:lstStyle/>
        <a:p>
          <a:endParaRPr lang="ru-RU"/>
        </a:p>
      </dgm:t>
    </dgm:pt>
    <dgm:pt modelId="{D1C3DA52-0ED3-426C-8CD3-D689F43B1976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205 352 тыс. руб.</a:t>
          </a:r>
        </a:p>
        <a:p>
          <a:r>
            <a:rPr lang="ru-RU" b="1" i="1" dirty="0" smtClean="0"/>
            <a:t>Реконструкция мостового перехода через р. Кута (разрушенного весенним паводком)</a:t>
          </a:r>
        </a:p>
      </dgm:t>
    </dgm:pt>
    <dgm:pt modelId="{0D2C8C6C-5BBE-46B2-8645-7B396DB1A677}" type="parTrans" cxnId="{5C774EAC-033E-414E-A1EB-349F51830D33}">
      <dgm:prSet/>
      <dgm:spPr/>
      <dgm:t>
        <a:bodyPr/>
        <a:lstStyle/>
        <a:p>
          <a:endParaRPr lang="ru-RU"/>
        </a:p>
      </dgm:t>
    </dgm:pt>
    <dgm:pt modelId="{837B920F-7580-4005-AA6F-2FF3A9AD07CE}" type="sibTrans" cxnId="{5C774EAC-033E-414E-A1EB-349F51830D33}">
      <dgm:prSet/>
      <dgm:spPr/>
      <dgm:t>
        <a:bodyPr/>
        <a:lstStyle/>
        <a:p>
          <a:endParaRPr lang="ru-RU"/>
        </a:p>
      </dgm:t>
    </dgm:pt>
    <dgm:pt modelId="{8F14A40C-F15A-46C5-B8BB-81544F13D9A2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51 590 тыс. руб.</a:t>
          </a:r>
        </a:p>
        <a:p>
          <a:r>
            <a:rPr lang="ru-RU" b="1" i="1" dirty="0" smtClean="0"/>
            <a:t>Содержание внутригородских дорог </a:t>
          </a:r>
        </a:p>
      </dgm:t>
    </dgm:pt>
    <dgm:pt modelId="{18AF0992-6600-4ADA-88CB-9F373EB348D5}" type="parTrans" cxnId="{A5FE44A7-B6A4-44BF-AA36-509682260617}">
      <dgm:prSet/>
      <dgm:spPr/>
      <dgm:t>
        <a:bodyPr/>
        <a:lstStyle/>
        <a:p>
          <a:endParaRPr lang="ru-RU"/>
        </a:p>
      </dgm:t>
    </dgm:pt>
    <dgm:pt modelId="{4A3CACA3-4561-4BEF-9344-02AF92FBEECE}" type="sibTrans" cxnId="{A5FE44A7-B6A4-44BF-AA36-509682260617}">
      <dgm:prSet/>
      <dgm:spPr/>
      <dgm:t>
        <a:bodyPr/>
        <a:lstStyle/>
        <a:p>
          <a:endParaRPr lang="ru-RU"/>
        </a:p>
      </dgm:t>
    </dgm:pt>
    <dgm:pt modelId="{0D5B0ED0-E978-4826-8072-31E8ED70CCCD}">
      <dgm:prSet phldrT="[Текст]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</dgm:spPr>
      <dgm:t>
        <a:bodyPr/>
        <a:lstStyle/>
        <a:p>
          <a:r>
            <a:rPr lang="ru-RU" b="1" i="1" dirty="0" smtClean="0"/>
            <a:t>220 790 тыс. руб. </a:t>
          </a:r>
        </a:p>
        <a:p>
          <a:r>
            <a:rPr lang="ru-RU" b="1" i="1" dirty="0" smtClean="0"/>
            <a:t>Ремонт муниципальных дорог</a:t>
          </a:r>
        </a:p>
      </dgm:t>
    </dgm:pt>
    <dgm:pt modelId="{CCEF4D87-1CC2-42B9-AA9F-EBB9D4616E71}" type="parTrans" cxnId="{24214825-800D-431E-B4F3-7FF343B3BE8C}">
      <dgm:prSet/>
      <dgm:spPr/>
      <dgm:t>
        <a:bodyPr/>
        <a:lstStyle/>
        <a:p>
          <a:endParaRPr lang="ru-RU"/>
        </a:p>
      </dgm:t>
    </dgm:pt>
    <dgm:pt modelId="{BE29BF2D-F721-4417-BA9B-34593D206E4A}" type="sibTrans" cxnId="{24214825-800D-431E-B4F3-7FF343B3BE8C}">
      <dgm:prSet/>
      <dgm:spPr/>
      <dgm:t>
        <a:bodyPr/>
        <a:lstStyle/>
        <a:p>
          <a:endParaRPr lang="ru-RU"/>
        </a:p>
      </dgm:t>
    </dgm:pt>
    <dgm:pt modelId="{91D796DB-4FEE-4CC3-AD05-1991A3968169}" type="pres">
      <dgm:prSet presAssocID="{C418153D-C9B1-4010-896A-C121666F042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F20A9B6-AB66-45D9-AC03-8203A07CED92}" type="pres">
      <dgm:prSet presAssocID="{8546B3D6-2EDF-47F7-B685-EC043A10BBD5}" presName="node" presStyleLbl="node1" presStyleIdx="0" presStyleCnt="9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8B2FC-5423-4C3A-8126-16029AA9F415}" type="pres">
      <dgm:prSet presAssocID="{9DABF7B7-59A8-424C-AC90-85021946E1AF}" presName="sibTrans" presStyleCnt="0"/>
      <dgm:spPr/>
    </dgm:pt>
    <dgm:pt modelId="{7EE22EFA-E3DF-4EF6-8377-14653D31AD94}" type="pres">
      <dgm:prSet presAssocID="{590DE745-E28C-451B-A3E7-0C602CA3A63B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6BA227-8CCD-453D-A7D3-98D0D4F35DD8}" type="pres">
      <dgm:prSet presAssocID="{AD21127E-5C63-48F7-B513-8796DBF6EDFA}" presName="sibTrans" presStyleCnt="0"/>
      <dgm:spPr/>
    </dgm:pt>
    <dgm:pt modelId="{CEE978A8-7F57-4C14-8D34-863601262F0A}" type="pres">
      <dgm:prSet presAssocID="{9F5E9840-A5BB-4519-8675-861BD6339F81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9CB2D-1EDD-4E16-BF45-AB6B3DFB006B}" type="pres">
      <dgm:prSet presAssocID="{9E1B70ED-8D50-44A9-947D-B13000184C77}" presName="sibTrans" presStyleCnt="0"/>
      <dgm:spPr/>
    </dgm:pt>
    <dgm:pt modelId="{D6BCB54F-575A-4FB5-BA98-6EE7FE8FDF5D}" type="pres">
      <dgm:prSet presAssocID="{36C92DCC-135D-4681-921F-B768B371B5C4}" presName="node" presStyleLbl="node1" presStyleIdx="3" presStyleCnt="9" custLinFactX="100000" custLinFactNeighborX="116949" custLinFactNeighborY="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AD9760-FD2C-4E09-8E0B-D519B991B3FF}" type="pres">
      <dgm:prSet presAssocID="{B73D0D3B-8FA8-4860-BFAB-DFBFBC03E7A5}" presName="sibTrans" presStyleCnt="0"/>
      <dgm:spPr/>
    </dgm:pt>
    <dgm:pt modelId="{597B324E-28B9-4101-B21D-8F6C9D65325B}" type="pres">
      <dgm:prSet presAssocID="{011A61CA-1D32-4607-949B-D283036576E8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7E07F6-3F4D-46E7-84B3-0CF168B035D6}" type="pres">
      <dgm:prSet presAssocID="{ECD91ACE-EFB4-4C5E-BD58-C0F90195A7C0}" presName="sibTrans" presStyleCnt="0"/>
      <dgm:spPr/>
    </dgm:pt>
    <dgm:pt modelId="{AA7A2879-9930-40C1-89CF-6D75A51B36CB}" type="pres">
      <dgm:prSet presAssocID="{74957F07-5A2D-41A5-87D1-076A6F1BEBE6}" presName="node" presStyleLbl="node1" presStyleIdx="5" presStyleCnt="9" custLinFactX="-100000" custLinFactNeighborX="-117288" custLinFactNeighborY="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8F28A3-F958-4010-97B9-5C36FE0C79FF}" type="pres">
      <dgm:prSet presAssocID="{DD1220C6-FA15-44E3-A0C5-4B442AF1CBE5}" presName="sibTrans" presStyleCnt="0"/>
      <dgm:spPr/>
    </dgm:pt>
    <dgm:pt modelId="{88590AC8-D988-4D68-890E-678455D8E2E6}" type="pres">
      <dgm:prSet presAssocID="{D1C3DA52-0ED3-426C-8CD3-D689F43B1976}" presName="node" presStyleLbl="node1" presStyleIdx="6" presStyleCnt="9" custLinFactNeighborX="1294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75743-0F8E-42A4-A4F8-7CF80B144A9A}" type="pres">
      <dgm:prSet presAssocID="{837B920F-7580-4005-AA6F-2FF3A9AD07CE}" presName="sibTrans" presStyleCnt="0"/>
      <dgm:spPr/>
    </dgm:pt>
    <dgm:pt modelId="{99E81FD0-F3E9-43C5-902A-6A11612F599E}" type="pres">
      <dgm:prSet presAssocID="{8F14A40C-F15A-46C5-B8BB-81544F13D9A2}" presName="node" presStyleLbl="node1" presStyleIdx="7" presStyleCnt="9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E24B4-5A2C-4631-B58F-01D4742AC69F}" type="pres">
      <dgm:prSet presAssocID="{4A3CACA3-4561-4BEF-9344-02AF92FBEECE}" presName="sibTrans" presStyleCnt="0"/>
      <dgm:spPr/>
    </dgm:pt>
    <dgm:pt modelId="{D28DB185-EBCA-457E-9EC7-E92BB43808E1}" type="pres">
      <dgm:prSet presAssocID="{0D5B0ED0-E978-4826-8072-31E8ED70CCCD}" presName="node" presStyleLbl="node1" presStyleIdx="8" presStyleCnt="9" custLinFactNeighborY="-1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433E81-1A23-4478-ACFC-6BA50EE471F3}" type="presOf" srcId="{9F5E9840-A5BB-4519-8675-861BD6339F81}" destId="{CEE978A8-7F57-4C14-8D34-863601262F0A}" srcOrd="0" destOrd="0" presId="urn:microsoft.com/office/officeart/2005/8/layout/default#2"/>
    <dgm:cxn modelId="{F861AF10-64DA-4C7D-BACE-2259A9B46BE4}" type="presOf" srcId="{74957F07-5A2D-41A5-87D1-076A6F1BEBE6}" destId="{AA7A2879-9930-40C1-89CF-6D75A51B36CB}" srcOrd="0" destOrd="0" presId="urn:microsoft.com/office/officeart/2005/8/layout/default#2"/>
    <dgm:cxn modelId="{49BF2D58-C4A2-4AC8-8407-C5A74B9F3B60}" type="presOf" srcId="{D1C3DA52-0ED3-426C-8CD3-D689F43B1976}" destId="{88590AC8-D988-4D68-890E-678455D8E2E6}" srcOrd="0" destOrd="0" presId="urn:microsoft.com/office/officeart/2005/8/layout/default#2"/>
    <dgm:cxn modelId="{76805E6E-FF85-42D8-9471-64D391A816E8}" type="presOf" srcId="{0D5B0ED0-E978-4826-8072-31E8ED70CCCD}" destId="{D28DB185-EBCA-457E-9EC7-E92BB43808E1}" srcOrd="0" destOrd="0" presId="urn:microsoft.com/office/officeart/2005/8/layout/default#2"/>
    <dgm:cxn modelId="{5C774EAC-033E-414E-A1EB-349F51830D33}" srcId="{C418153D-C9B1-4010-896A-C121666F042D}" destId="{D1C3DA52-0ED3-426C-8CD3-D689F43B1976}" srcOrd="6" destOrd="0" parTransId="{0D2C8C6C-5BBE-46B2-8645-7B396DB1A677}" sibTransId="{837B920F-7580-4005-AA6F-2FF3A9AD07CE}"/>
    <dgm:cxn modelId="{C24613D2-EAEA-4F72-8851-E446AAD38966}" type="presOf" srcId="{8F14A40C-F15A-46C5-B8BB-81544F13D9A2}" destId="{99E81FD0-F3E9-43C5-902A-6A11612F599E}" srcOrd="0" destOrd="0" presId="urn:microsoft.com/office/officeart/2005/8/layout/default#2"/>
    <dgm:cxn modelId="{20F2B712-BB20-40AE-8819-583A3811266B}" srcId="{C418153D-C9B1-4010-896A-C121666F042D}" destId="{9F5E9840-A5BB-4519-8675-861BD6339F81}" srcOrd="2" destOrd="0" parTransId="{83F34F0B-DFAD-4FB9-B0CF-07019519A2AB}" sibTransId="{9E1B70ED-8D50-44A9-947D-B13000184C77}"/>
    <dgm:cxn modelId="{E798B7A5-E356-4953-B3BB-3590F139EBAD}" type="presOf" srcId="{36C92DCC-135D-4681-921F-B768B371B5C4}" destId="{D6BCB54F-575A-4FB5-BA98-6EE7FE8FDF5D}" srcOrd="0" destOrd="0" presId="urn:microsoft.com/office/officeart/2005/8/layout/default#2"/>
    <dgm:cxn modelId="{6B0A25E1-915B-4D96-A527-336DB86FAFCD}" srcId="{C418153D-C9B1-4010-896A-C121666F042D}" destId="{36C92DCC-135D-4681-921F-B768B371B5C4}" srcOrd="3" destOrd="0" parTransId="{A6E02914-9FBF-4886-B7CF-19554005E1BF}" sibTransId="{B73D0D3B-8FA8-4860-BFAB-DFBFBC03E7A5}"/>
    <dgm:cxn modelId="{56D3D4A3-B039-42F7-9DC1-5FB2B19F33E5}" type="presOf" srcId="{C418153D-C9B1-4010-896A-C121666F042D}" destId="{91D796DB-4FEE-4CC3-AD05-1991A3968169}" srcOrd="0" destOrd="0" presId="urn:microsoft.com/office/officeart/2005/8/layout/default#2"/>
    <dgm:cxn modelId="{96931B02-E684-4F4F-A94E-AB587DA41180}" srcId="{C418153D-C9B1-4010-896A-C121666F042D}" destId="{8546B3D6-2EDF-47F7-B685-EC043A10BBD5}" srcOrd="0" destOrd="0" parTransId="{C5E5CA95-4066-4ED1-97AE-97439BFCD51B}" sibTransId="{9DABF7B7-59A8-424C-AC90-85021946E1AF}"/>
    <dgm:cxn modelId="{7A30338B-E2AC-482E-970E-28C91468A8B2}" srcId="{C418153D-C9B1-4010-896A-C121666F042D}" destId="{011A61CA-1D32-4607-949B-D283036576E8}" srcOrd="4" destOrd="0" parTransId="{0265A433-0C84-4D0E-B961-68C4694D65FD}" sibTransId="{ECD91ACE-EFB4-4C5E-BD58-C0F90195A7C0}"/>
    <dgm:cxn modelId="{9E9EA022-9ACB-419B-A9A5-7424A75D43AE}" srcId="{C418153D-C9B1-4010-896A-C121666F042D}" destId="{74957F07-5A2D-41A5-87D1-076A6F1BEBE6}" srcOrd="5" destOrd="0" parTransId="{35CB47AB-BFF6-407E-BA32-1D43ED3A3F2D}" sibTransId="{DD1220C6-FA15-44E3-A0C5-4B442AF1CBE5}"/>
    <dgm:cxn modelId="{A5FE44A7-B6A4-44BF-AA36-509682260617}" srcId="{C418153D-C9B1-4010-896A-C121666F042D}" destId="{8F14A40C-F15A-46C5-B8BB-81544F13D9A2}" srcOrd="7" destOrd="0" parTransId="{18AF0992-6600-4ADA-88CB-9F373EB348D5}" sibTransId="{4A3CACA3-4561-4BEF-9344-02AF92FBEECE}"/>
    <dgm:cxn modelId="{BCE05727-50AF-42BC-A0B9-DD73738C0E35}" type="presOf" srcId="{011A61CA-1D32-4607-949B-D283036576E8}" destId="{597B324E-28B9-4101-B21D-8F6C9D65325B}" srcOrd="0" destOrd="0" presId="urn:microsoft.com/office/officeart/2005/8/layout/default#2"/>
    <dgm:cxn modelId="{9FF817C0-E59E-4320-828E-01E5ED152962}" type="presOf" srcId="{8546B3D6-2EDF-47F7-B685-EC043A10BBD5}" destId="{6F20A9B6-AB66-45D9-AC03-8203A07CED92}" srcOrd="0" destOrd="0" presId="urn:microsoft.com/office/officeart/2005/8/layout/default#2"/>
    <dgm:cxn modelId="{24214825-800D-431E-B4F3-7FF343B3BE8C}" srcId="{C418153D-C9B1-4010-896A-C121666F042D}" destId="{0D5B0ED0-E978-4826-8072-31E8ED70CCCD}" srcOrd="8" destOrd="0" parTransId="{CCEF4D87-1CC2-42B9-AA9F-EBB9D4616E71}" sibTransId="{BE29BF2D-F721-4417-BA9B-34593D206E4A}"/>
    <dgm:cxn modelId="{0AAD959B-DF28-4153-9D30-EB50BCE5B3F4}" type="presOf" srcId="{590DE745-E28C-451B-A3E7-0C602CA3A63B}" destId="{7EE22EFA-E3DF-4EF6-8377-14653D31AD94}" srcOrd="0" destOrd="0" presId="urn:microsoft.com/office/officeart/2005/8/layout/default#2"/>
    <dgm:cxn modelId="{D943D021-43E3-49C0-B318-0C2630D200E9}" srcId="{C418153D-C9B1-4010-896A-C121666F042D}" destId="{590DE745-E28C-451B-A3E7-0C602CA3A63B}" srcOrd="1" destOrd="0" parTransId="{9B38EFA6-1D37-49AD-B726-7FF6820CCA0B}" sibTransId="{AD21127E-5C63-48F7-B513-8796DBF6EDFA}"/>
    <dgm:cxn modelId="{110AC394-E1D9-4886-80D8-06902C4600E9}" type="presParOf" srcId="{91D796DB-4FEE-4CC3-AD05-1991A3968169}" destId="{6F20A9B6-AB66-45D9-AC03-8203A07CED92}" srcOrd="0" destOrd="0" presId="urn:microsoft.com/office/officeart/2005/8/layout/default#2"/>
    <dgm:cxn modelId="{D674350A-CBC6-4A89-B078-2CDB9B00770C}" type="presParOf" srcId="{91D796DB-4FEE-4CC3-AD05-1991A3968169}" destId="{9348B2FC-5423-4C3A-8126-16029AA9F415}" srcOrd="1" destOrd="0" presId="urn:microsoft.com/office/officeart/2005/8/layout/default#2"/>
    <dgm:cxn modelId="{306A261F-490B-4C71-8C34-7DE452E15C41}" type="presParOf" srcId="{91D796DB-4FEE-4CC3-AD05-1991A3968169}" destId="{7EE22EFA-E3DF-4EF6-8377-14653D31AD94}" srcOrd="2" destOrd="0" presId="urn:microsoft.com/office/officeart/2005/8/layout/default#2"/>
    <dgm:cxn modelId="{5365DD2C-D56D-42D6-98EC-46436AB8618F}" type="presParOf" srcId="{91D796DB-4FEE-4CC3-AD05-1991A3968169}" destId="{616BA227-8CCD-453D-A7D3-98D0D4F35DD8}" srcOrd="3" destOrd="0" presId="urn:microsoft.com/office/officeart/2005/8/layout/default#2"/>
    <dgm:cxn modelId="{832117C2-5A27-4C87-B967-18569FD3CD8F}" type="presParOf" srcId="{91D796DB-4FEE-4CC3-AD05-1991A3968169}" destId="{CEE978A8-7F57-4C14-8D34-863601262F0A}" srcOrd="4" destOrd="0" presId="urn:microsoft.com/office/officeart/2005/8/layout/default#2"/>
    <dgm:cxn modelId="{FA2719A5-D772-43FC-8D21-6F50CADD66E3}" type="presParOf" srcId="{91D796DB-4FEE-4CC3-AD05-1991A3968169}" destId="{2BF9CB2D-1EDD-4E16-BF45-AB6B3DFB006B}" srcOrd="5" destOrd="0" presId="urn:microsoft.com/office/officeart/2005/8/layout/default#2"/>
    <dgm:cxn modelId="{CDB8C326-C8FC-49A1-8EAB-ED990186514D}" type="presParOf" srcId="{91D796DB-4FEE-4CC3-AD05-1991A3968169}" destId="{D6BCB54F-575A-4FB5-BA98-6EE7FE8FDF5D}" srcOrd="6" destOrd="0" presId="urn:microsoft.com/office/officeart/2005/8/layout/default#2"/>
    <dgm:cxn modelId="{E9F2CA23-E567-4BB7-9CFA-88CE830AAF42}" type="presParOf" srcId="{91D796DB-4FEE-4CC3-AD05-1991A3968169}" destId="{C6AD9760-FD2C-4E09-8E0B-D519B991B3FF}" srcOrd="7" destOrd="0" presId="urn:microsoft.com/office/officeart/2005/8/layout/default#2"/>
    <dgm:cxn modelId="{B2B3E228-0DE5-40C3-AD6D-E350EDB7F0CA}" type="presParOf" srcId="{91D796DB-4FEE-4CC3-AD05-1991A3968169}" destId="{597B324E-28B9-4101-B21D-8F6C9D65325B}" srcOrd="8" destOrd="0" presId="urn:microsoft.com/office/officeart/2005/8/layout/default#2"/>
    <dgm:cxn modelId="{87A9470B-1C29-48D0-B56B-4AB5C231E21E}" type="presParOf" srcId="{91D796DB-4FEE-4CC3-AD05-1991A3968169}" destId="{A87E07F6-3F4D-46E7-84B3-0CF168B035D6}" srcOrd="9" destOrd="0" presId="urn:microsoft.com/office/officeart/2005/8/layout/default#2"/>
    <dgm:cxn modelId="{1CF45D8F-CFEB-4C67-A2C4-EA5729F35BAA}" type="presParOf" srcId="{91D796DB-4FEE-4CC3-AD05-1991A3968169}" destId="{AA7A2879-9930-40C1-89CF-6D75A51B36CB}" srcOrd="10" destOrd="0" presId="urn:microsoft.com/office/officeart/2005/8/layout/default#2"/>
    <dgm:cxn modelId="{C64DE2EB-3604-4EC6-93E1-3FE2CDF3BC4C}" type="presParOf" srcId="{91D796DB-4FEE-4CC3-AD05-1991A3968169}" destId="{DA8F28A3-F958-4010-97B9-5C36FE0C79FF}" srcOrd="11" destOrd="0" presId="urn:microsoft.com/office/officeart/2005/8/layout/default#2"/>
    <dgm:cxn modelId="{D0DCCF88-5C05-4FCC-98B5-8E681E01B17C}" type="presParOf" srcId="{91D796DB-4FEE-4CC3-AD05-1991A3968169}" destId="{88590AC8-D988-4D68-890E-678455D8E2E6}" srcOrd="12" destOrd="0" presId="urn:microsoft.com/office/officeart/2005/8/layout/default#2"/>
    <dgm:cxn modelId="{2D9524FC-C65F-47A0-BCE7-6430C2F92A86}" type="presParOf" srcId="{91D796DB-4FEE-4CC3-AD05-1991A3968169}" destId="{45675743-0F8E-42A4-A4F8-7CF80B144A9A}" srcOrd="13" destOrd="0" presId="urn:microsoft.com/office/officeart/2005/8/layout/default#2"/>
    <dgm:cxn modelId="{6C5447C0-F36D-451A-9005-C4E3644050E7}" type="presParOf" srcId="{91D796DB-4FEE-4CC3-AD05-1991A3968169}" destId="{99E81FD0-F3E9-43C5-902A-6A11612F599E}" srcOrd="14" destOrd="0" presId="urn:microsoft.com/office/officeart/2005/8/layout/default#2"/>
    <dgm:cxn modelId="{1BF299CA-A4DA-4CD4-B3A1-AD450F2C4EE0}" type="presParOf" srcId="{91D796DB-4FEE-4CC3-AD05-1991A3968169}" destId="{7A7E24B4-5A2C-4631-B58F-01D4742AC69F}" srcOrd="15" destOrd="0" presId="urn:microsoft.com/office/officeart/2005/8/layout/default#2"/>
    <dgm:cxn modelId="{07087A19-51DA-45D8-99DA-5866664A81AD}" type="presParOf" srcId="{91D796DB-4FEE-4CC3-AD05-1991A3968169}" destId="{D28DB185-EBCA-457E-9EC7-E92BB43808E1}" srcOrd="16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90"/>
          <a:ext cx="9144000" cy="764521"/>
        </a:xfrm>
        <a:prstGeom prst="roundRect">
          <a:avLst/>
        </a:prstGeom>
        <a:solidFill>
          <a:srgbClr val="FBB0A3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Основные параметры бюджета муниципального образования «город Усть-Кут» за 202</a:t>
          </a:r>
          <a:r>
            <a:rPr lang="en-US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2</a:t>
          </a:r>
          <a:r>
            <a:rPr lang="ru-RU" sz="2400" b="1" kern="1200" cap="all" spc="0" baseline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rPr>
            <a:t> год</a:t>
          </a:r>
          <a:endParaRPr lang="ru-RU" sz="2400" b="1" kern="1200" cap="all" spc="0" baseline="0" dirty="0">
            <a:ln w="9000" cmpd="sng">
              <a:solidFill>
                <a:schemeClr val="accent4">
                  <a:shade val="50000"/>
                  <a:satMod val="120000"/>
                </a:schemeClr>
              </a:solidFill>
              <a:prstDash val="solid"/>
            </a:ln>
            <a:gradFill>
              <a:gsLst>
                <a:gs pos="0">
                  <a:schemeClr val="accent4">
                    <a:shade val="20000"/>
                    <a:satMod val="245000"/>
                  </a:schemeClr>
                </a:gs>
                <a:gs pos="43000">
                  <a:schemeClr val="accent4">
                    <a:satMod val="255000"/>
                  </a:schemeClr>
                </a:gs>
                <a:gs pos="48000">
                  <a:schemeClr val="accent4">
                    <a:shade val="85000"/>
                    <a:satMod val="255000"/>
                  </a:schemeClr>
                </a:gs>
                <a:gs pos="100000">
                  <a:schemeClr val="accent4">
                    <a:shade val="20000"/>
                    <a:satMod val="245000"/>
                  </a:schemeClr>
                </a:gs>
              </a:gsLst>
              <a:lin ang="5400000"/>
            </a:gra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37321" y="37411"/>
        <a:ext cx="9069358" cy="68987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356"/>
          <a:ext cx="9144000" cy="908006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baseline="0" dirty="0" smtClean="0">
              <a:solidFill>
                <a:schemeClr val="tx1"/>
              </a:solidFill>
            </a:rPr>
            <a:t>Программно – целевые расходы</a:t>
          </a:r>
          <a:endParaRPr lang="ru-RU" sz="4400" b="1" kern="1200" baseline="0" dirty="0">
            <a:solidFill>
              <a:schemeClr val="tx1"/>
            </a:solidFill>
          </a:endParaRPr>
        </a:p>
      </dsp:txBody>
      <dsp:txXfrm>
        <a:off x="44325" y="44681"/>
        <a:ext cx="9055350" cy="819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536"/>
          <a:ext cx="9144000" cy="763630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/>
            <a:t> </a:t>
          </a:r>
          <a:r>
            <a:rPr lang="ru-RU" sz="2400" b="1" kern="1200" baseline="0" dirty="0" smtClean="0">
              <a:solidFill>
                <a:schemeClr val="tx1"/>
              </a:solidFill>
            </a:rPr>
            <a:t>Структура  доходов муниципального образования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«город Усть-Кут» в  202</a:t>
          </a:r>
          <a:r>
            <a:rPr lang="en-US" sz="2400" b="1" kern="1200" baseline="0" dirty="0" smtClean="0">
              <a:solidFill>
                <a:schemeClr val="tx1"/>
              </a:solidFill>
            </a:rPr>
            <a:t>2</a:t>
          </a:r>
          <a:r>
            <a:rPr lang="ru-RU" sz="2400" b="1" kern="1200" baseline="0" dirty="0" smtClean="0">
              <a:solidFill>
                <a:schemeClr val="tx1"/>
              </a:solidFill>
            </a:rPr>
            <a:t> году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277" y="37813"/>
        <a:ext cx="9069446" cy="6890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181"/>
          <a:ext cx="8928992" cy="764521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Динамика роста налоговых и неналоговых (собственных) поступлений  в бюджет города Усть-Кута за 2018-2022 г.г.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37321" y="37502"/>
        <a:ext cx="8854350" cy="6898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08504" cy="83666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Динамика безвозмездных поступлений </a:t>
          </a:r>
          <a:endParaRPr lang="ru-RU" sz="1600" b="1" kern="1200" baseline="0" dirty="0" smtClean="0">
            <a:solidFill>
              <a:schemeClr val="tx1"/>
            </a:solidFill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baseline="0" dirty="0" smtClean="0">
              <a:solidFill>
                <a:schemeClr val="tx1"/>
              </a:solidFill>
            </a:rPr>
            <a:t>в бюджет города Усть-Кута в 20</a:t>
          </a:r>
          <a:r>
            <a:rPr lang="en-US" sz="2400" b="1" kern="1200" baseline="0" dirty="0" smtClean="0">
              <a:solidFill>
                <a:schemeClr val="tx1"/>
              </a:solidFill>
            </a:rPr>
            <a:t>2</a:t>
          </a:r>
          <a:r>
            <a:rPr lang="ru-RU" sz="2400" b="1" kern="1200" baseline="0" dirty="0" smtClean="0">
              <a:solidFill>
                <a:schemeClr val="tx1"/>
              </a:solidFill>
            </a:rPr>
            <a:t>1-2022 г.г.</a:t>
          </a:r>
          <a:endParaRPr lang="ru-RU" sz="2400" b="1" kern="1200" baseline="0" dirty="0">
            <a:solidFill>
              <a:schemeClr val="tx1"/>
            </a:solidFill>
          </a:endParaRPr>
        </a:p>
      </dsp:txBody>
      <dsp:txXfrm>
        <a:off x="40843" y="40843"/>
        <a:ext cx="9026818" cy="7549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611"/>
          <a:ext cx="9144000" cy="1123519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baseline="0" dirty="0" smtClean="0">
              <a:solidFill>
                <a:schemeClr val="tx1"/>
              </a:solidFill>
            </a:rPr>
            <a:t>Переселение граждан из ветхого и аварийного жилищного фонда</a:t>
          </a:r>
          <a:endParaRPr lang="ru-RU" sz="3600" b="1" kern="1200" baseline="0" dirty="0">
            <a:solidFill>
              <a:schemeClr val="tx1"/>
            </a:solidFill>
          </a:endParaRPr>
        </a:p>
      </dsp:txBody>
      <dsp:txXfrm>
        <a:off x="54846" y="55457"/>
        <a:ext cx="9034308" cy="10138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123200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Обеспечение жильем молодых семей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4830" y="54830"/>
        <a:ext cx="9034340" cy="10135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809D0-D206-4535-AA91-F326EE34AF52}">
      <dsp:nvSpPr>
        <dsp:cNvPr id="0" name=""/>
        <dsp:cNvSpPr/>
      </dsp:nvSpPr>
      <dsp:spPr>
        <a:xfrm>
          <a:off x="0" y="0"/>
          <a:ext cx="9144000" cy="898118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baseline="0" dirty="0" smtClean="0">
              <a:solidFill>
                <a:schemeClr val="tx1"/>
              </a:solidFill>
            </a:rPr>
            <a:t>Исполнение расходной части бюджета                    </a:t>
          </a:r>
          <a:br>
            <a:rPr lang="ru-RU" sz="2200" b="1" kern="1200" baseline="0" dirty="0" smtClean="0">
              <a:solidFill>
                <a:schemeClr val="tx1"/>
              </a:solidFill>
            </a:rPr>
          </a:br>
          <a:r>
            <a:rPr lang="ru-RU" sz="2200" b="1" kern="1200" baseline="0" dirty="0" smtClean="0">
              <a:solidFill>
                <a:schemeClr val="tx1"/>
              </a:solidFill>
            </a:rPr>
            <a:t>  в разрезе функциональной классификации</a:t>
          </a:r>
          <a:r>
            <a:rPr lang="en-US" sz="2200" b="1" kern="1200" baseline="0" dirty="0" smtClean="0">
              <a:solidFill>
                <a:schemeClr val="tx1"/>
              </a:solidFill>
            </a:rPr>
            <a:t> </a:t>
          </a:r>
          <a:r>
            <a:rPr lang="ru-RU" sz="2200" b="1" kern="1200" baseline="0" dirty="0" smtClean="0">
              <a:solidFill>
                <a:schemeClr val="tx1"/>
              </a:solidFill>
            </a:rPr>
            <a:t>в 2022 году</a:t>
          </a:r>
          <a:endParaRPr lang="ru-RU" sz="2200" b="1" kern="1200" baseline="0" dirty="0">
            <a:solidFill>
              <a:schemeClr val="tx1"/>
            </a:solidFill>
          </a:endParaRPr>
        </a:p>
      </dsp:txBody>
      <dsp:txXfrm>
        <a:off x="43843" y="43843"/>
        <a:ext cx="9056314" cy="8104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44974-0BE8-49E0-ADD8-D13E50441D82}">
      <dsp:nvSpPr>
        <dsp:cNvPr id="0" name=""/>
        <dsp:cNvSpPr/>
      </dsp:nvSpPr>
      <dsp:spPr>
        <a:xfrm>
          <a:off x="0" y="0"/>
          <a:ext cx="9144000" cy="1051994"/>
        </a:xfrm>
        <a:prstGeom prst="roundRect">
          <a:avLst/>
        </a:prstGeom>
        <a:solidFill>
          <a:schemeClr val="accent4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baseline="0" dirty="0" smtClean="0">
              <a:solidFill>
                <a:schemeClr val="tx1"/>
              </a:solidFill>
            </a:rPr>
            <a:t>Расходы в области дорожной деятельности</a:t>
          </a:r>
          <a:endParaRPr lang="ru-RU" sz="4000" b="1" kern="1200" baseline="0" dirty="0">
            <a:solidFill>
              <a:schemeClr val="tx1"/>
            </a:solidFill>
          </a:endParaRPr>
        </a:p>
      </dsp:txBody>
      <dsp:txXfrm>
        <a:off x="51354" y="51354"/>
        <a:ext cx="9041292" cy="9492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0A9B6-AB66-45D9-AC03-8203A07CED92}">
      <dsp:nvSpPr>
        <dsp:cNvPr id="0" name=""/>
        <dsp:cNvSpPr/>
      </dsp:nvSpPr>
      <dsp:spPr>
        <a:xfrm>
          <a:off x="219061" y="0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11 700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Приобретение спец. техники (народные инициативы) </a:t>
          </a:r>
        </a:p>
      </dsp:txBody>
      <dsp:txXfrm>
        <a:off x="219061" y="0"/>
        <a:ext cx="2518381" cy="1511028"/>
      </dsp:txXfrm>
    </dsp:sp>
    <dsp:sp modelId="{7EE22EFA-E3DF-4EF6-8377-14653D31AD94}">
      <dsp:nvSpPr>
        <dsp:cNvPr id="0" name=""/>
        <dsp:cNvSpPr/>
      </dsp:nvSpPr>
      <dsp:spPr>
        <a:xfrm>
          <a:off x="2989281" y="1898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3 378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Ремонт муниципальных дорог (народные инициативы) </a:t>
          </a:r>
          <a:endParaRPr lang="ru-RU" sz="1300" b="1" i="1" kern="1200" dirty="0"/>
        </a:p>
      </dsp:txBody>
      <dsp:txXfrm>
        <a:off x="2989281" y="1898"/>
        <a:ext cx="2518381" cy="1511028"/>
      </dsp:txXfrm>
    </dsp:sp>
    <dsp:sp modelId="{CEE978A8-7F57-4C14-8D34-863601262F0A}">
      <dsp:nvSpPr>
        <dsp:cNvPr id="0" name=""/>
        <dsp:cNvSpPr/>
      </dsp:nvSpPr>
      <dsp:spPr>
        <a:xfrm>
          <a:off x="5759500" y="1898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/>
          </a:solidFill>
        </a:ln>
        <a:effectLst>
          <a:innerShdw blurRad="63500" dist="50800" dir="18900000">
            <a:prstClr val="black">
              <a:alpha val="50000"/>
            </a:prstClr>
          </a:inn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20 929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Приобретение дорожной техники (районный бюджет) </a:t>
          </a:r>
          <a:endParaRPr lang="ru-RU" sz="1300" b="1" i="1" kern="1200" dirty="0"/>
        </a:p>
      </dsp:txBody>
      <dsp:txXfrm>
        <a:off x="5759500" y="1898"/>
        <a:ext cx="2518381" cy="1511028"/>
      </dsp:txXfrm>
    </dsp:sp>
    <dsp:sp modelId="{D6BCB54F-575A-4FB5-BA98-6EE7FE8FDF5D}">
      <dsp:nvSpPr>
        <dsp:cNvPr id="0" name=""/>
        <dsp:cNvSpPr/>
      </dsp:nvSpPr>
      <dsp:spPr>
        <a:xfrm>
          <a:off x="5682664" y="1775433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277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МП «Эффективное управление муниципальным имуществом на период 2020-2025 </a:t>
          </a:r>
          <a:r>
            <a:rPr lang="ru-RU" sz="1300" b="1" i="1" kern="1200" dirty="0" err="1" smtClean="0"/>
            <a:t>г.г</a:t>
          </a:r>
          <a:r>
            <a:rPr lang="ru-RU" sz="1300" b="1" i="1" kern="1200" dirty="0" smtClean="0"/>
            <a:t>. на территории УКМО (</a:t>
          </a:r>
          <a:r>
            <a:rPr lang="ru-RU" sz="1300" b="1" i="1" kern="1200" dirty="0" err="1" smtClean="0"/>
            <a:t>гп</a:t>
          </a:r>
          <a:r>
            <a:rPr lang="ru-RU" sz="1300" b="1" i="1" kern="1200" dirty="0" smtClean="0"/>
            <a:t>)»</a:t>
          </a:r>
          <a:endParaRPr lang="ru-RU" sz="1300" b="1" i="1" kern="1200" dirty="0"/>
        </a:p>
      </dsp:txBody>
      <dsp:txXfrm>
        <a:off x="5682664" y="1775433"/>
        <a:ext cx="2518381" cy="1511028"/>
      </dsp:txXfrm>
    </dsp:sp>
    <dsp:sp modelId="{597B324E-28B9-4101-B21D-8F6C9D65325B}">
      <dsp:nvSpPr>
        <dsp:cNvPr id="0" name=""/>
        <dsp:cNvSpPr/>
      </dsp:nvSpPr>
      <dsp:spPr>
        <a:xfrm>
          <a:off x="2989281" y="1764765"/>
          <a:ext cx="2518381" cy="1511028"/>
        </a:xfrm>
        <a:prstGeom prst="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281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МП «Формирование доступной среды жизнедеятельности для инвалидов и других маломобильных групп населения в городе Усть-Куте на 2013-2030 гг.»</a:t>
          </a:r>
        </a:p>
      </dsp:txBody>
      <dsp:txXfrm>
        <a:off x="2989281" y="1764765"/>
        <a:ext cx="2518381" cy="1511028"/>
      </dsp:txXfrm>
    </dsp:sp>
    <dsp:sp modelId="{AA7A2879-9930-40C1-89CF-6D75A51B36CB}">
      <dsp:nvSpPr>
        <dsp:cNvPr id="0" name=""/>
        <dsp:cNvSpPr/>
      </dsp:nvSpPr>
      <dsp:spPr>
        <a:xfrm>
          <a:off x="287360" y="1775433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lumMod val="75000"/>
                <a:shade val="30000"/>
                <a:satMod val="115000"/>
              </a:schemeClr>
            </a:gs>
            <a:gs pos="50000">
              <a:schemeClr val="accent1">
                <a:lumMod val="75000"/>
                <a:shade val="67500"/>
                <a:satMod val="115000"/>
              </a:schemeClr>
            </a:gs>
            <a:gs pos="100000">
              <a:schemeClr val="accent1">
                <a:lumMod val="75000"/>
                <a:shade val="100000"/>
                <a:satMod val="115000"/>
              </a:schemeClr>
            </a:gs>
          </a:gsLst>
          <a:path path="circle">
            <a:fillToRect t="100000" r="100000"/>
          </a:path>
          <a:tileRect l="-100000" b="-10000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 7 866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 МП «Повышение безопасности дорожного движения»</a:t>
          </a:r>
        </a:p>
      </dsp:txBody>
      <dsp:txXfrm>
        <a:off x="287360" y="1775433"/>
        <a:ext cx="2518381" cy="1511028"/>
      </dsp:txXfrm>
    </dsp:sp>
    <dsp:sp modelId="{88590AC8-D988-4D68-890E-678455D8E2E6}">
      <dsp:nvSpPr>
        <dsp:cNvPr id="0" name=""/>
        <dsp:cNvSpPr/>
      </dsp:nvSpPr>
      <dsp:spPr>
        <a:xfrm>
          <a:off x="251649" y="3525501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205 352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Реконструкция мостового перехода через р. Кута (разрушенного весенним паводком)</a:t>
          </a:r>
        </a:p>
      </dsp:txBody>
      <dsp:txXfrm>
        <a:off x="251649" y="3525501"/>
        <a:ext cx="2518381" cy="1511028"/>
      </dsp:txXfrm>
    </dsp:sp>
    <dsp:sp modelId="{99E81FD0-F3E9-43C5-902A-6A11612F599E}">
      <dsp:nvSpPr>
        <dsp:cNvPr id="0" name=""/>
        <dsp:cNvSpPr/>
      </dsp:nvSpPr>
      <dsp:spPr>
        <a:xfrm>
          <a:off x="2989281" y="3525501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51 590 тыс. руб.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Содержание внутригородских дорог </a:t>
          </a:r>
        </a:p>
      </dsp:txBody>
      <dsp:txXfrm>
        <a:off x="2989281" y="3525501"/>
        <a:ext cx="2518381" cy="1511028"/>
      </dsp:txXfrm>
    </dsp:sp>
    <dsp:sp modelId="{D28DB185-EBCA-457E-9EC7-E92BB43808E1}">
      <dsp:nvSpPr>
        <dsp:cNvPr id="0" name=""/>
        <dsp:cNvSpPr/>
      </dsp:nvSpPr>
      <dsp:spPr>
        <a:xfrm>
          <a:off x="5759500" y="3525501"/>
          <a:ext cx="2518381" cy="1511028"/>
        </a:xfrm>
        <a:prstGeom prst="rect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220 790 тыс. руб.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dirty="0" smtClean="0"/>
            <a:t>Ремонт муниципальных дорог</a:t>
          </a:r>
        </a:p>
      </dsp:txBody>
      <dsp:txXfrm>
        <a:off x="5759500" y="3525501"/>
        <a:ext cx="2518381" cy="1511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0.39505</cdr:x>
      <cdr:y>0.38448</cdr:y>
    </cdr:from>
    <cdr:to>
      <cdr:x>0.62086</cdr:x>
      <cdr:y>0.53095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763688" y="1512168"/>
          <a:ext cx="1008128" cy="5760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0.37037</cdr:x>
      <cdr:y>0.65</cdr:y>
    </cdr:from>
    <cdr:to>
      <cdr:x>0.64198</cdr:x>
      <cdr:y>0.81667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60240" y="2808312"/>
          <a:ext cx="1584205" cy="72009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solidFill>
                <a:srgbClr val="275335"/>
              </a:solidFill>
            </a:rPr>
            <a:t>2 128 184</a:t>
          </a:r>
          <a:endParaRPr lang="ru-RU" sz="1800" b="1" dirty="0" smtClean="0">
            <a:solidFill>
              <a:srgbClr val="275335"/>
            </a:solidFill>
          </a:endParaRP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0.60465</cdr:x>
      <cdr:y>0.50383</cdr:y>
    </cdr:from>
    <cdr:to>
      <cdr:x>0.76543</cdr:x>
      <cdr:y>0.6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526682" y="2176770"/>
          <a:ext cx="937802" cy="41551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0.18906</cdr:x>
      <cdr:y>0.55</cdr:y>
    </cdr:from>
    <cdr:to>
      <cdr:x>0.7208</cdr:x>
      <cdr:y>0.775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537647" y="1584176"/>
          <a:ext cx="1512166" cy="64807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+ </a:t>
          </a:r>
          <a:r>
            <a:rPr lang="en-US" sz="1800" b="1" dirty="0" smtClean="0">
              <a:solidFill>
                <a:srgbClr val="275335"/>
              </a:solidFill>
            </a:rPr>
            <a:t>105 676</a:t>
          </a:r>
          <a:endParaRPr lang="ru-RU" sz="1800" b="1" dirty="0" smtClean="0">
            <a:solidFill>
              <a:srgbClr val="275335"/>
            </a:solidFill>
          </a:endParaRPr>
        </a:p>
        <a:p xmlns:a="http://schemas.openxmlformats.org/drawingml/2006/main">
          <a:pPr algn="ctr"/>
          <a:r>
            <a:rPr lang="ru-RU" sz="1800" b="1" dirty="0" smtClean="0">
              <a:solidFill>
                <a:srgbClr val="275335"/>
              </a:solidFill>
            </a:rPr>
            <a:t>тыс. руб.</a:t>
          </a:r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0.65835</cdr:x>
      <cdr:y>0.3</cdr:y>
    </cdr:from>
    <cdr:to>
      <cdr:x>1</cdr:x>
      <cdr:y>0.5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872208" y="864096"/>
          <a:ext cx="971600" cy="5760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sz="1800" b="1" dirty="0">
            <a:solidFill>
              <a:srgbClr val="275335"/>
            </a:solidFill>
          </a:endParaRPr>
        </a:p>
      </cdr:txBody>
    </cdr:sp>
  </cdr:relSizeAnchor>
  <cdr:relSizeAnchor xmlns:cdr="http://schemas.openxmlformats.org/drawingml/2006/chartDrawing">
    <cdr:from>
      <cdr:x>0</cdr:x>
      <cdr:y>0.15</cdr:y>
    </cdr:from>
    <cdr:to>
      <cdr:x>1</cdr:x>
      <cdr:y>0.275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0" y="432048"/>
          <a:ext cx="2843808" cy="36004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160" b="1" dirty="0" smtClean="0">
              <a:solidFill>
                <a:srgbClr val="275335"/>
              </a:solidFill>
            </a:rPr>
            <a:t>Дефицит-/профицит+</a:t>
          </a:r>
        </a:p>
        <a:p xmlns:a="http://schemas.openxmlformats.org/drawingml/2006/main">
          <a:endParaRPr lang="ru-RU" sz="2160" b="1" dirty="0">
            <a:solidFill>
              <a:srgbClr val="275335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0.74829</cdr:x>
      <cdr:y>0.84447</cdr:y>
    </cdr:from>
    <cdr:to>
      <cdr:x>0.9322</cdr:x>
      <cdr:y>0.96679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87796" y="4213908"/>
          <a:ext cx="1152128" cy="6103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Безвозмездные </a:t>
          </a:r>
        </a:p>
        <a:p xmlns:a="http://schemas.openxmlformats.org/drawingml/2006/main">
          <a:r>
            <a:rPr lang="ru-RU" dirty="0"/>
            <a:t> </a:t>
          </a:r>
          <a:r>
            <a:rPr lang="ru-RU" dirty="0" smtClean="0"/>
            <a:t>  </a:t>
          </a:r>
          <a:r>
            <a:rPr lang="ru-RU" sz="1100" dirty="0" smtClean="0"/>
            <a:t>поступления</a:t>
          </a:r>
        </a:p>
        <a:p xmlns:a="http://schemas.openxmlformats.org/drawingml/2006/main">
          <a:r>
            <a:rPr lang="en-US" b="1" dirty="0" smtClean="0"/>
            <a:t>1 558 045 </a:t>
          </a:r>
          <a:r>
            <a:rPr lang="ru-RU" b="1" dirty="0" err="1" smtClean="0"/>
            <a:t>тыс.руб</a:t>
          </a:r>
          <a:r>
            <a:rPr lang="ru-RU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0.79426</cdr:x>
      <cdr:y>0.75789</cdr:y>
    </cdr:from>
    <cdr:to>
      <cdr:x>0.85174</cdr:x>
      <cdr:y>0.85232</cdr:y>
    </cdr:to>
    <cdr:sp macro="" textlink="">
      <cdr:nvSpPr>
        <cdr:cNvPr id="6" name="Прямая соединительная линия 5"/>
        <cdr:cNvSpPr/>
      </cdr:nvSpPr>
      <cdr:spPr>
        <a:xfrm xmlns:a="http://schemas.openxmlformats.org/drawingml/2006/main" flipH="1" flipV="1">
          <a:off x="4975827" y="3781859"/>
          <a:ext cx="360038" cy="4712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0.75862</cdr:x>
      <cdr:y>0.00639</cdr:y>
    </cdr:from>
    <cdr:to>
      <cdr:x>0.92397</cdr:x>
      <cdr:y>0.09649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752528" y="31906"/>
          <a:ext cx="1035867" cy="44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    Акцизы</a:t>
          </a:r>
        </a:p>
        <a:p xmlns:a="http://schemas.openxmlformats.org/drawingml/2006/main">
          <a:r>
            <a:rPr lang="ru-RU" b="1" dirty="0" smtClean="0"/>
            <a:t>1</a:t>
          </a:r>
          <a:r>
            <a:rPr lang="en-US" b="1" dirty="0" smtClean="0"/>
            <a:t>5</a:t>
          </a:r>
          <a:r>
            <a:rPr lang="ru-RU" b="1" dirty="0" smtClean="0"/>
            <a:t> 9</a:t>
          </a:r>
          <a:r>
            <a:rPr lang="en-US" b="1" dirty="0" smtClean="0"/>
            <a:t>85</a:t>
          </a:r>
          <a:r>
            <a:rPr lang="ru-RU" b="1" dirty="0" smtClean="0"/>
            <a:t> тыс.руб.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0.50575</cdr:x>
      <cdr:y>0.05012</cdr:y>
    </cdr:from>
    <cdr:to>
      <cdr:x>0.75862</cdr:x>
      <cdr:y>0.13292</cdr:y>
    </cdr:to>
    <cdr:sp macro="" textlink="">
      <cdr:nvSpPr>
        <cdr:cNvPr id="9" name="Прямая соединительная линия 8"/>
        <cdr:cNvSpPr/>
      </cdr:nvSpPr>
      <cdr:spPr>
        <a:xfrm xmlns:a="http://schemas.openxmlformats.org/drawingml/2006/main" flipV="1">
          <a:off x="3168352" y="250113"/>
          <a:ext cx="1584176" cy="413173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0.73679</cdr:x>
      <cdr:y>0.86048</cdr:y>
    </cdr:from>
    <cdr:to>
      <cdr:x>0.97933</cdr:x>
      <cdr:y>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615787" y="4293808"/>
          <a:ext cx="1519422" cy="6962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 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0.17547</cdr:x>
      <cdr:y>0.16327</cdr:y>
    </cdr:from>
    <cdr:to>
      <cdr:x>0.27299</cdr:x>
      <cdr:y>0.24985</cdr:y>
    </cdr:to>
    <cdr:sp macro="" textlink="">
      <cdr:nvSpPr>
        <cdr:cNvPr id="12" name="Прямая соединительная линия 11"/>
        <cdr:cNvSpPr/>
      </cdr:nvSpPr>
      <cdr:spPr>
        <a:xfrm xmlns:a="http://schemas.openxmlformats.org/drawingml/2006/main">
          <a:off x="1099254" y="814709"/>
          <a:ext cx="610936" cy="43204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0.28448</cdr:x>
      <cdr:y>0.21622</cdr:y>
    </cdr:from>
    <cdr:to>
      <cdr:x>0.32759</cdr:x>
      <cdr:y>0.24324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76264" y="1152128"/>
          <a:ext cx="360040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0.21021</cdr:x>
      <cdr:y>0.62007</cdr:y>
    </cdr:from>
    <cdr:to>
      <cdr:x>0.29511</cdr:x>
      <cdr:y>0.67413</cdr:y>
    </cdr:to>
    <cdr:sp macro="" textlink="">
      <cdr:nvSpPr>
        <cdr:cNvPr id="4" name="TextBox 3"/>
        <cdr:cNvSpPr txBox="1"/>
      </cdr:nvSpPr>
      <cdr:spPr>
        <a:xfrm xmlns:a="http://schemas.openxmlformats.org/drawingml/2006/main" rot="20107860">
          <a:off x="1755885" y="3304114"/>
          <a:ext cx="709164" cy="2880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329 347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0.36553</cdr:x>
      <cdr:y>0.60321</cdr:y>
    </cdr:from>
    <cdr:to>
      <cdr:x>0.44781</cdr:x>
      <cdr:y>0.65726</cdr:y>
    </cdr:to>
    <cdr:sp macro="" textlink="">
      <cdr:nvSpPr>
        <cdr:cNvPr id="5" name="TextBox 4"/>
        <cdr:cNvSpPr txBox="1"/>
      </cdr:nvSpPr>
      <cdr:spPr>
        <a:xfrm xmlns:a="http://schemas.openxmlformats.org/drawingml/2006/main" rot="20283964">
          <a:off x="3053253" y="3214282"/>
          <a:ext cx="687279" cy="2880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356 899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0.52101</cdr:x>
      <cdr:y>0.60172</cdr:y>
    </cdr:from>
    <cdr:to>
      <cdr:x>0.59569</cdr:x>
      <cdr:y>0.65577</cdr:y>
    </cdr:to>
    <cdr:sp macro="" textlink="">
      <cdr:nvSpPr>
        <cdr:cNvPr id="6" name="TextBox 5"/>
        <cdr:cNvSpPr txBox="1"/>
      </cdr:nvSpPr>
      <cdr:spPr>
        <a:xfrm xmlns:a="http://schemas.openxmlformats.org/drawingml/2006/main" rot="20226577">
          <a:off x="4351931" y="3206323"/>
          <a:ext cx="623797" cy="288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358 728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0.68448</cdr:x>
      <cdr:y>0.58908</cdr:y>
    </cdr:from>
    <cdr:to>
      <cdr:x>0.76697</cdr:x>
      <cdr:y>0.64314</cdr:y>
    </cdr:to>
    <cdr:sp macro="" textlink="">
      <cdr:nvSpPr>
        <cdr:cNvPr id="7" name="TextBox 6"/>
        <cdr:cNvSpPr txBox="1"/>
      </cdr:nvSpPr>
      <cdr:spPr>
        <a:xfrm xmlns:a="http://schemas.openxmlformats.org/drawingml/2006/main" rot="20330558">
          <a:off x="5717395" y="3138974"/>
          <a:ext cx="689033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371 364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0.83948</cdr:x>
      <cdr:y>0.57493</cdr:y>
    </cdr:from>
    <cdr:to>
      <cdr:x>0.92569</cdr:x>
      <cdr:y>0.62898</cdr:y>
    </cdr:to>
    <cdr:sp macro="" textlink="">
      <cdr:nvSpPr>
        <cdr:cNvPr id="8" name="TextBox 7"/>
        <cdr:cNvSpPr txBox="1"/>
      </cdr:nvSpPr>
      <cdr:spPr>
        <a:xfrm xmlns:a="http://schemas.openxmlformats.org/drawingml/2006/main" rot="20438263">
          <a:off x="7012156" y="3063555"/>
          <a:ext cx="720106" cy="288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675 815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0.31034</cdr:x>
      <cdr:y>0.59459</cdr:y>
    </cdr:from>
    <cdr:to>
      <cdr:x>0.37069</cdr:x>
      <cdr:y>0.64865</cdr:y>
    </cdr:to>
    <cdr:sp macro="" textlink="">
      <cdr:nvSpPr>
        <cdr:cNvPr id="10" name="Стрелка вправо 9"/>
        <cdr:cNvSpPr/>
      </cdr:nvSpPr>
      <cdr:spPr>
        <a:xfrm xmlns:a="http://schemas.openxmlformats.org/drawingml/2006/main" rot="10800000">
          <a:off x="2592288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0.62069</cdr:x>
      <cdr:y>0.59459</cdr:y>
    </cdr:from>
    <cdr:to>
      <cdr:x>0.68103</cdr:x>
      <cdr:y>0.64865</cdr:y>
    </cdr:to>
    <cdr:sp macro="" textlink="">
      <cdr:nvSpPr>
        <cdr:cNvPr id="11" name="Стрелка вправо 10"/>
        <cdr:cNvSpPr/>
      </cdr:nvSpPr>
      <cdr:spPr>
        <a:xfrm xmlns:a="http://schemas.openxmlformats.org/drawingml/2006/main" rot="10800000">
          <a:off x="5184576" y="3168352"/>
          <a:ext cx="504016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0.46552</cdr:x>
      <cdr:y>0.59459</cdr:y>
    </cdr:from>
    <cdr:to>
      <cdr:x>0.52586</cdr:x>
      <cdr:y>0.64865</cdr:y>
    </cdr:to>
    <cdr:sp macro="" textlink="">
      <cdr:nvSpPr>
        <cdr:cNvPr id="12" name="Стрелка вправо 11"/>
        <cdr:cNvSpPr/>
      </cdr:nvSpPr>
      <cdr:spPr>
        <a:xfrm xmlns:a="http://schemas.openxmlformats.org/drawingml/2006/main" rot="10800000">
          <a:off x="3888432" y="3168352"/>
          <a:ext cx="504015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0.77586</cdr:x>
      <cdr:y>0.59459</cdr:y>
    </cdr:from>
    <cdr:to>
      <cdr:x>0.83621</cdr:x>
      <cdr:y>0.64865</cdr:y>
    </cdr:to>
    <cdr:sp macro="" textlink="">
      <cdr:nvSpPr>
        <cdr:cNvPr id="13" name="Стрелка вправо 12"/>
        <cdr:cNvSpPr/>
      </cdr:nvSpPr>
      <cdr:spPr>
        <a:xfrm xmlns:a="http://schemas.openxmlformats.org/drawingml/2006/main" rot="10800000">
          <a:off x="6480720" y="3168352"/>
          <a:ext cx="504099" cy="288063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0.31034</cdr:x>
      <cdr:y>0.51351</cdr:y>
    </cdr:from>
    <cdr:to>
      <cdr:x>0.36207</cdr:x>
      <cdr:y>0.56757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2592288" y="2736304"/>
          <a:ext cx="432097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8</a:t>
          </a:r>
          <a:r>
            <a:rPr lang="ru-RU" sz="1600" b="1" dirty="0" smtClean="0"/>
            <a:t>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0.46552</cdr:x>
      <cdr:y>0.51351</cdr:y>
    </cdr:from>
    <cdr:to>
      <cdr:x>0.51724</cdr:x>
      <cdr:y>0.56757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3888432" y="2736304"/>
          <a:ext cx="432013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0,5 %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0.62069</cdr:x>
      <cdr:y>0.51351</cdr:y>
    </cdr:from>
    <cdr:to>
      <cdr:x>0.67241</cdr:x>
      <cdr:y>0.56757</cdr:y>
    </cdr:to>
    <cdr:sp macro="" textlink="">
      <cdr:nvSpPr>
        <cdr:cNvPr id="16" name="TextBox 15"/>
        <cdr:cNvSpPr txBox="1"/>
      </cdr:nvSpPr>
      <cdr:spPr>
        <a:xfrm xmlns:a="http://schemas.openxmlformats.org/drawingml/2006/main">
          <a:off x="5184576" y="2736304"/>
          <a:ext cx="432014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3,4 %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0.76724</cdr:x>
      <cdr:y>0.51351</cdr:y>
    </cdr:from>
    <cdr:to>
      <cdr:x>0.84483</cdr:x>
      <cdr:y>0.56757</cdr:y>
    </cdr:to>
    <cdr:sp macro="" textlink="">
      <cdr:nvSpPr>
        <cdr:cNvPr id="17" name="TextBox 16"/>
        <cdr:cNvSpPr txBox="1"/>
      </cdr:nvSpPr>
      <cdr:spPr>
        <a:xfrm xmlns:a="http://schemas.openxmlformats.org/drawingml/2006/main">
          <a:off x="6408712" y="2736304"/>
          <a:ext cx="648072" cy="288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82,0 %</a:t>
          </a:r>
          <a:endParaRPr lang="ru-RU" sz="16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0.55088</cdr:x>
      <cdr:y>0.47211</cdr:y>
    </cdr:from>
    <cdr:to>
      <cdr:x>0.63978</cdr:x>
      <cdr:y>0.55704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96544" y="2787672"/>
          <a:ext cx="790200" cy="5014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123 996 </a:t>
          </a:r>
        </a:p>
        <a:p xmlns:a="http://schemas.openxmlformats.org/drawingml/2006/main">
          <a:pPr algn="ctr"/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0.04861</cdr:x>
      <cdr:y>0</cdr:y>
    </cdr:from>
    <cdr:to>
      <cdr:x>0.14706</cdr:x>
      <cdr:y>0.04565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32048" y="0"/>
          <a:ext cx="875114" cy="2859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0.14706</cdr:x>
      <cdr:y>0.04565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0"/>
          <a:ext cx="134759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endParaRPr lang="ru-RU" sz="1200" b="1" dirty="0"/>
        </a:p>
      </cdr:txBody>
    </cdr:sp>
  </cdr:relSizeAnchor>
  <cdr:relSizeAnchor xmlns:cdr="http://schemas.openxmlformats.org/drawingml/2006/chartDrawing">
    <cdr:from>
      <cdr:x>0.41316</cdr:x>
      <cdr:y>0.41874</cdr:y>
    </cdr:from>
    <cdr:to>
      <cdr:x>0.49953</cdr:x>
      <cdr:y>0.49741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672408" y="2472521"/>
          <a:ext cx="767711" cy="4645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 233 637 </a:t>
          </a:r>
        </a:p>
        <a:p xmlns:a="http://schemas.openxmlformats.org/drawingml/2006/main">
          <a:pPr algn="ctr"/>
          <a:r>
            <a:rPr lang="ru-RU" sz="1200" b="1" dirty="0" smtClean="0"/>
            <a:t> </a:t>
          </a:r>
          <a:r>
            <a:rPr lang="ru-RU" sz="1200" b="1" dirty="0" err="1" smtClean="0"/>
            <a:t>тыс.руб</a:t>
          </a:r>
          <a:r>
            <a:rPr lang="ru-RU" sz="1200" b="1" dirty="0" smtClean="0"/>
            <a:t>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0.29799</cdr:x>
      <cdr:y>0.45878</cdr:y>
    </cdr:from>
    <cdr:to>
      <cdr:x>0.37046</cdr:x>
      <cdr:y>0.572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648723" y="2708920"/>
          <a:ext cx="644159" cy="6685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 smtClean="0"/>
            <a:t>102 </a:t>
          </a:r>
        </a:p>
        <a:p xmlns:a="http://schemas.openxmlformats.org/drawingml/2006/main">
          <a:pPr algn="ctr"/>
          <a:r>
            <a:rPr lang="ru-RU" sz="1200" b="1" dirty="0" smtClean="0"/>
            <a:t>тыс.руб.</a:t>
          </a:r>
          <a:endParaRPr lang="ru-RU" sz="1200" b="1" dirty="0"/>
        </a:p>
      </cdr:txBody>
    </cdr:sp>
  </cdr:relSizeAnchor>
  <cdr:relSizeAnchor xmlns:cdr="http://schemas.openxmlformats.org/drawingml/2006/chartDrawing">
    <cdr:from>
      <cdr:x>0.48607</cdr:x>
      <cdr:y>0.38376</cdr:y>
    </cdr:from>
    <cdr:to>
      <cdr:x>0.56109</cdr:x>
      <cdr:y>0.47446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20480" y="2265999"/>
          <a:ext cx="666826" cy="5355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348 263</a:t>
          </a:r>
        </a:p>
        <a:p xmlns:a="http://schemas.openxmlformats.org/drawingml/2006/main">
          <a:r>
            <a:rPr lang="ru-RU" sz="1200" b="1" dirty="0" smtClean="0"/>
            <a:t>тыс.руб</a:t>
          </a:r>
          <a:r>
            <a:rPr lang="ru-RU" sz="1100" b="1" dirty="0" smtClean="0"/>
            <a:t>.</a:t>
          </a:r>
          <a:endParaRPr lang="ru-RU" sz="11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0.00014</cdr:x>
      <cdr:y>0.00019</cdr:y>
    </cdr:to>
    <cdr:grpSp>
      <cdr:nvGrpSpPr>
        <cdr:cNvPr id="2" name="Group 51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0" y="0"/>
          <a:ext cx="640" cy="922"/>
          <a:chOff x="-3432" y="-1003"/>
          <a:chExt cx="1" cy="1"/>
        </a:xfrm>
      </cdr:grpSpPr>
      <cdr:sp macro="" textlink="">
        <cdr:nvSpPr>
          <cdr:cNvPr id="3" name="Oval 52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solidFill xmlns:a="http://schemas.openxmlformats.org/drawingml/2006/main">
            <a:srgbClr val="333333"/>
          </a:solidFill>
          <a:ln xmlns:a="http://schemas.openxmlformats.org/drawingml/2006/main" w="38100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anchor="ctr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4" name="Oval 53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46275"/>
                  <a:invGamma/>
                </a:srgbClr>
              </a:gs>
              <a:gs pos="100000">
                <a:srgbClr val="D6E1E2"/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5" name="Oval 54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alpha val="0"/>
                </a:srgbClr>
              </a:gs>
              <a:gs pos="100000">
                <a:srgbClr val="D6E1E2">
                  <a:gamma/>
                  <a:tint val="34902"/>
                  <a:invGamma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6" name="Oval 55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shade val="79216"/>
                  <a:invGamma/>
                </a:srgbClr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  <cdr:sp macro="" textlink="">
        <cdr:nvSpPr>
          <cdr:cNvPr id="7" name="Oval 56"/>
          <cdr:cNvSpPr>
            <a:spLocks xmlns:a="http://schemas.openxmlformats.org/drawingml/2006/main" noChangeArrowheads="1"/>
          </cdr:cNvSpPr>
        </cdr:nvSpPr>
        <cdr:spPr bwMode="gray">
          <a:xfrm xmlns:a="http://schemas.openxmlformats.org/drawingml/2006/main">
            <a:off x="-3432" y="-1003"/>
            <a:ext cx="1" cy="1"/>
          </a:xfrm>
          <a:prstGeom xmlns:a="http://schemas.openxmlformats.org/drawingml/2006/main" prst="ellipse">
            <a:avLst/>
          </a:prstGeom>
          <a:gradFill xmlns:a="http://schemas.openxmlformats.org/drawingml/2006/main" rotWithShape="1">
            <a:gsLst>
              <a:gs pos="0">
                <a:srgbClr val="D6E1E2">
                  <a:gamma/>
                  <a:tint val="0"/>
                  <a:invGamma/>
                </a:srgbClr>
              </a:gs>
              <a:gs pos="100000">
                <a:srgbClr val="D6E1E2">
                  <a:alpha val="38000"/>
                </a:srgbClr>
              </a:gs>
            </a:gsLst>
            <a:lin ang="5400000" scaled="1"/>
          </a:gradFill>
          <a:ln xmlns:a="http://schemas.openxmlformats.org/drawingml/2006/main" w="9525" algn="ctr">
            <a:noFill/>
            <a:round/>
            <a:headEnd/>
            <a:tailEnd/>
          </a:ln>
          <a:effectLst xmlns:a="http://schemas.openxmlformats.org/drawingml/2006/main"/>
        </cdr:spPr>
        <cdr:txBody>
          <a:bodyPr xmlns:a="http://schemas.openxmlformats.org/drawingml/2006/main" vert="eaVert" wrap="none" anchor="ctr"/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1pPr>
            <a:lvl2pPr marL="457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2pPr>
            <a:lvl3pPr marL="914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3pPr>
            <a:lvl4pPr marL="1371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4pPr>
            <a:lvl5pPr marL="18288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5pPr>
            <a:lvl6pPr marL="22860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6pPr>
            <a:lvl7pPr marL="27432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7pPr>
            <a:lvl8pPr marL="32004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8pPr>
            <a:lvl9pPr marL="3657600" algn="l" defTabSz="914400" rtl="0" eaLnBrk="1" latinLnBrk="0" hangingPunct="1">
              <a:defRPr sz="1800" kern="1200">
                <a:solidFill>
                  <a:sysClr val="windowText" lastClr="000000"/>
                </a:solidFill>
                <a:latin typeface="Book Antiqua"/>
              </a:defRPr>
            </a:lvl9pPr>
          </a:lstStyle>
          <a:p xmlns:a="http://schemas.openxmlformats.org/drawingml/2006/main">
            <a:endParaRPr lang="ru-RU" dirty="0"/>
          </a:p>
        </cdr:txBody>
      </cdr:sp>
    </cdr:grpSp>
  </cdr:relSizeAnchor>
  <cdr:relSizeAnchor xmlns:cdr="http://schemas.openxmlformats.org/drawingml/2006/chartDrawing">
    <cdr:from>
      <cdr:x>0.50649</cdr:x>
      <cdr:y>0.55932</cdr:y>
    </cdr:from>
    <cdr:to>
      <cdr:x>0.67141</cdr:x>
      <cdr:y>0.77455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808312" y="23762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0.30426</cdr:x>
      <cdr:y>0.43962</cdr:y>
    </cdr:from>
    <cdr:to>
      <cdr:x>0.62897</cdr:x>
      <cdr:y>0.60914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390547" y="2133228"/>
          <a:ext cx="1484001" cy="822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2 128 184 </a:t>
          </a:r>
        </a:p>
        <a:p xmlns:a="http://schemas.openxmlformats.org/drawingml/2006/main">
          <a:pPr algn="ctr"/>
          <a:r>
            <a:rPr lang="ru-RU" sz="1800" b="1" dirty="0" smtClean="0"/>
            <a:t>тыс.руб</a:t>
          </a:r>
          <a:r>
            <a:rPr lang="ru-RU" sz="1100" dirty="0" smtClean="0"/>
            <a:t>.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0.86251</cdr:x>
      <cdr:y>0.87086</cdr:y>
    </cdr:from>
    <cdr:to>
      <cdr:x>0.87874</cdr:x>
      <cdr:y>0.88701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825356" y="3884078"/>
          <a:ext cx="72008" cy="72008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0.0908</cdr:x>
      <cdr:y>0.79498</cdr:y>
    </cdr:from>
    <cdr:to>
      <cdr:x>0.29697</cdr:x>
      <cdr:y>1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02703" y="354564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</cdr:x>
      <cdr:y>0</cdr:y>
    </cdr:from>
    <cdr:to>
      <cdr:x>0.41262</cdr:x>
      <cdr:y>0.16502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-136849" y="-1772816"/>
          <a:ext cx="1830015" cy="7360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dirty="0">
            <a:solidFill>
              <a:schemeClr val="accent2">
                <a:lumMod val="7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0.1528</cdr:x>
      <cdr:y>0.69831</cdr:y>
    </cdr:from>
    <cdr:to>
      <cdr:x>0.32228</cdr:x>
      <cdr:y>0.8194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698335" y="3388517"/>
          <a:ext cx="774564" cy="587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1 134 549 </a:t>
          </a:r>
        </a:p>
        <a:p xmlns:a="http://schemas.openxmlformats.org/drawingml/2006/main">
          <a:pPr algn="ctr"/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0.70018</cdr:x>
      <cdr:y>0.44211</cdr:y>
    </cdr:from>
    <cdr:to>
      <cdr:x>0.8463</cdr:x>
      <cdr:y>0.56818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3199985" y="2145328"/>
          <a:ext cx="667803" cy="611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545 162</a:t>
          </a:r>
        </a:p>
        <a:p xmlns:a="http://schemas.openxmlformats.org/drawingml/2006/main">
          <a:pPr algn="ctr"/>
          <a:r>
            <a:rPr lang="ru-RU" sz="1400" b="1" dirty="0" smtClean="0"/>
            <a:t>тыс.руб.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0.36359</cdr:x>
      <cdr:y>0.16121</cdr:y>
    </cdr:from>
    <cdr:to>
      <cdr:x>0.55331</cdr:x>
      <cdr:y>0.29234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661681" y="782263"/>
          <a:ext cx="867065" cy="636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448 473</a:t>
          </a:r>
        </a:p>
        <a:p xmlns:a="http://schemas.openxmlformats.org/drawingml/2006/main">
          <a:pPr algn="ctr"/>
          <a:r>
            <a:rPr lang="ru-RU" sz="1400" b="1" dirty="0" smtClean="0"/>
            <a:t>тыс. руб.</a:t>
          </a:r>
          <a:endParaRPr lang="ru-RU" sz="1400" b="1" dirty="0"/>
        </a:p>
      </cdr:txBody>
    </cdr:sp>
  </cdr:relSizeAnchor>
  <cdr:relSizeAnchor xmlns:cdr="http://schemas.openxmlformats.org/drawingml/2006/chartDrawing">
    <cdr:from>
      <cdr:x>0.59993</cdr:x>
      <cdr:y>0.01177</cdr:y>
    </cdr:from>
    <cdr:to>
      <cdr:x>0.77324</cdr:x>
      <cdr:y>0.21952</cdr:y>
    </cdr:to>
    <cdr:cxnSp macro="">
      <cdr:nvCxnSpPr>
        <cdr:cNvPr id="17" name="Прямая со стрелкой 16"/>
        <cdr:cNvCxnSpPr/>
      </cdr:nvCxnSpPr>
      <cdr:spPr>
        <a:xfrm xmlns:a="http://schemas.openxmlformats.org/drawingml/2006/main">
          <a:off x="2741801" y="57096"/>
          <a:ext cx="792086" cy="100811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0.30426</cdr:x>
      <cdr:y>0.93181</cdr:y>
    </cdr:from>
    <cdr:to>
      <cdr:x>0.33577</cdr:x>
      <cdr:y>1</cdr:y>
    </cdr:to>
    <cdr:cxnSp macro="">
      <cdr:nvCxnSpPr>
        <cdr:cNvPr id="33" name="Прямая со стрелкой 32"/>
        <cdr:cNvCxnSpPr/>
      </cdr:nvCxnSpPr>
      <cdr:spPr>
        <a:xfrm xmlns:a="http://schemas.openxmlformats.org/drawingml/2006/main" flipH="1" flipV="1">
          <a:off x="1390547" y="4521592"/>
          <a:ext cx="144016" cy="33086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0.50847</cdr:x>
      <cdr:y>0.41184</cdr:y>
    </cdr:from>
    <cdr:to>
      <cdr:x>0.76271</cdr:x>
      <cdr:y>0.56973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160234" y="1126911"/>
          <a:ext cx="1080131" cy="43203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40000"/>
            <a:lumOff val="60000"/>
          </a:schemeClr>
        </a:solidFill>
        <a:ln xmlns:a="http://schemas.openxmlformats.org/drawingml/2006/main">
          <a:solidFill>
            <a:schemeClr val="accent4">
              <a:lumMod val="40000"/>
              <a:lumOff val="60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en-US" sz="2400" dirty="0" smtClean="0">
              <a:solidFill>
                <a:srgbClr val="275335"/>
              </a:solidFill>
            </a:rPr>
            <a:t>88</a:t>
          </a:r>
          <a:r>
            <a:rPr lang="ru-RU" sz="2400" dirty="0" smtClean="0">
              <a:solidFill>
                <a:srgbClr val="275335"/>
              </a:solidFill>
            </a:rPr>
            <a:t>,</a:t>
          </a:r>
          <a:r>
            <a:rPr lang="en-US" sz="2400" dirty="0" smtClean="0">
              <a:solidFill>
                <a:srgbClr val="275335"/>
              </a:solidFill>
            </a:rPr>
            <a:t>4</a:t>
          </a:r>
          <a:r>
            <a:rPr lang="ru-RU" sz="2400" dirty="0" smtClean="0">
              <a:solidFill>
                <a:srgbClr val="275335"/>
              </a:solidFill>
            </a:rPr>
            <a:t> %</a:t>
          </a:r>
          <a:endParaRPr lang="ru-RU" sz="2400" dirty="0">
            <a:solidFill>
              <a:srgbClr val="275335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chart" Target="../charts/char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diagramLayout" Target="../diagrams/layout2.xml"/><Relationship Id="rId7" Type="http://schemas.openxmlformats.org/officeDocument/2006/relationships/chart" Target="../charts/chart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6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chart" Target="../charts/chart9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chart" Target="../charts/chart10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54377" y="908720"/>
            <a:ext cx="9652754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Исполнение бюджета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муниципального образования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«город Усть-Кут» </a:t>
            </a:r>
          </a:p>
          <a:p>
            <a:pPr algn="ctr"/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 202</a:t>
            </a:r>
            <a:r>
              <a:rPr lang="en-US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2</a:t>
            </a:r>
            <a:r>
              <a:rPr lang="ru-RU" sz="6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год</a:t>
            </a:r>
            <a:endParaRPr lang="ru-RU" sz="6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00921309"/>
              </p:ext>
            </p:extLst>
          </p:nvPr>
        </p:nvGraphicFramePr>
        <p:xfrm>
          <a:off x="0" y="1"/>
          <a:ext cx="9144000" cy="908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21654641"/>
              </p:ext>
            </p:extLst>
          </p:nvPr>
        </p:nvGraphicFramePr>
        <p:xfrm>
          <a:off x="-828600" y="1556792"/>
          <a:ext cx="424847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4139952" y="1196752"/>
            <a:ext cx="1368152" cy="1296144"/>
          </a:xfrm>
          <a:prstGeom prst="ellipse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512 933</a:t>
            </a:r>
          </a:p>
          <a:p>
            <a:pPr algn="ctr"/>
            <a:r>
              <a:rPr lang="ru-RU" sz="1600" b="1" dirty="0" smtClean="0"/>
              <a:t>тыс. руб.</a:t>
            </a:r>
            <a:endParaRPr lang="ru-RU" sz="1600" b="1" dirty="0"/>
          </a:p>
        </p:txBody>
      </p:sp>
      <p:sp>
        <p:nvSpPr>
          <p:cNvPr id="5" name="Овал 4"/>
          <p:cNvSpPr/>
          <p:nvPr/>
        </p:nvSpPr>
        <p:spPr>
          <a:xfrm>
            <a:off x="4067944" y="2708920"/>
            <a:ext cx="1656184" cy="1562472"/>
          </a:xfrm>
          <a:prstGeom prst="ellipse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1 019 263</a:t>
            </a:r>
          </a:p>
          <a:p>
            <a:pPr algn="ctr"/>
            <a:r>
              <a:rPr lang="ru-RU" b="1" dirty="0" smtClean="0"/>
              <a:t>тыс. руб.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4211960" y="4639378"/>
            <a:ext cx="1368152" cy="1368152"/>
          </a:xfrm>
          <a:prstGeom prst="ellipse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348 173</a:t>
            </a:r>
          </a:p>
          <a:p>
            <a:pPr algn="ctr"/>
            <a:r>
              <a:rPr lang="ru-RU" sz="1600" b="1" dirty="0" smtClean="0"/>
              <a:t>тыс. руб.</a:t>
            </a:r>
            <a:endParaRPr lang="ru-RU" sz="1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2627784" y="1988840"/>
            <a:ext cx="14401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483768" y="342900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339752" y="3717032"/>
            <a:ext cx="1872208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112019" y="1124744"/>
            <a:ext cx="309634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Общие расходы бюджета</a:t>
            </a:r>
          </a:p>
          <a:p>
            <a:pPr algn="ctr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2 128 184 тыс. руб.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652120" y="1124744"/>
            <a:ext cx="3312368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1</a:t>
            </a:r>
            <a:r>
              <a:rPr lang="en-US" sz="2400" b="1" dirty="0" smtClean="0">
                <a:solidFill>
                  <a:srgbClr val="275335"/>
                </a:solidFill>
              </a:rPr>
              <a:t>6</a:t>
            </a:r>
            <a:r>
              <a:rPr lang="ru-RU" sz="2400" b="1" dirty="0" smtClean="0">
                <a:solidFill>
                  <a:srgbClr val="275335"/>
                </a:solidFill>
              </a:rPr>
              <a:t> муниципальных программ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24128" y="2780928"/>
            <a:ext cx="35283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>
                <a:solidFill>
                  <a:srgbClr val="275335"/>
                </a:solidFill>
              </a:rPr>
              <a:t>5</a:t>
            </a:r>
            <a:r>
              <a:rPr lang="ru-RU" sz="2400" b="1" dirty="0" smtClean="0">
                <a:solidFill>
                  <a:srgbClr val="275335"/>
                </a:solidFill>
              </a:rPr>
              <a:t> государственных программ Иркутской области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5868144" y="4941168"/>
            <a:ext cx="309634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rgbClr val="275335"/>
                </a:solidFill>
              </a:rPr>
              <a:t>2 федеральные программы</a:t>
            </a:r>
            <a:endParaRPr lang="ru-RU" sz="2400" b="1" dirty="0">
              <a:solidFill>
                <a:srgbClr val="275335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195736" y="6093296"/>
            <a:ext cx="676875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>
              <a:solidFill>
                <a:srgbClr val="275335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11560" y="4653136"/>
            <a:ext cx="259228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275335"/>
                </a:solidFill>
              </a:rPr>
              <a:t>Программно-целевые расходы составили </a:t>
            </a:r>
          </a:p>
          <a:p>
            <a:pPr algn="ctr"/>
            <a:r>
              <a:rPr lang="en-US" b="1" dirty="0" smtClean="0">
                <a:solidFill>
                  <a:srgbClr val="275335"/>
                </a:solidFill>
              </a:rPr>
              <a:t>1 880 369</a:t>
            </a:r>
            <a:r>
              <a:rPr lang="ru-RU" b="1" dirty="0" smtClean="0">
                <a:solidFill>
                  <a:srgbClr val="275335"/>
                </a:solidFill>
              </a:rPr>
              <a:t> тыс. руб.  </a:t>
            </a:r>
            <a:endParaRPr lang="ru-RU" b="1" dirty="0">
              <a:solidFill>
                <a:srgbClr val="275335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7544" y="5229200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275856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67544" y="44371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979712" y="3573016"/>
            <a:ext cx="72008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1835696" y="3573016"/>
            <a:ext cx="14401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699792" y="4437112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467544" y="4437112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654" y="260648"/>
            <a:ext cx="842493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Государственные программы Российской Федерации реализуемые в 202</a:t>
            </a:r>
            <a:r>
              <a:rPr lang="en-US" sz="2400" b="1" dirty="0" smtClean="0"/>
              <a:t>2</a:t>
            </a:r>
            <a:r>
              <a:rPr lang="ru-RU" sz="2400" b="1" dirty="0" smtClean="0"/>
              <a:t> году на территории МО «город Усть-Кут»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31654" y="1628800"/>
            <a:ext cx="8685288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1600" b="1" dirty="0" smtClean="0"/>
              <a:t>Государственная программа Российской </a:t>
            </a:r>
            <a:r>
              <a:rPr lang="ru-RU" sz="1600" b="1" dirty="0"/>
              <a:t>Федерации "Обеспечение доступным и комфортным жильем и коммунальными услугами граждан Российской Федерации</a:t>
            </a:r>
            <a:r>
              <a:rPr lang="ru-RU" sz="1600" b="1" dirty="0" smtClean="0"/>
              <a:t>":</a:t>
            </a:r>
          </a:p>
          <a:p>
            <a:pPr algn="just"/>
            <a:endParaRPr lang="ru-RU" sz="1600" b="1" dirty="0" smtClean="0"/>
          </a:p>
          <a:p>
            <a:pPr algn="just"/>
            <a:r>
              <a:rPr lang="ru-RU" sz="1600" dirty="0"/>
              <a:t> </a:t>
            </a:r>
            <a:r>
              <a:rPr lang="ru-RU" sz="1600" dirty="0">
                <a:solidFill>
                  <a:srgbClr val="7030A0"/>
                </a:solidFill>
              </a:rPr>
              <a:t>- </a:t>
            </a:r>
            <a:r>
              <a:rPr lang="ru-RU" sz="1600" b="1" dirty="0" smtClean="0">
                <a:solidFill>
                  <a:srgbClr val="7030A0"/>
                </a:solidFill>
              </a:rPr>
              <a:t>Государственная </a:t>
            </a:r>
            <a:r>
              <a:rPr lang="ru-RU" sz="1600" b="1" dirty="0">
                <a:solidFill>
                  <a:srgbClr val="7030A0"/>
                </a:solidFill>
              </a:rPr>
              <a:t>программа Иркутской области «Формирование современной городской среды» на  </a:t>
            </a:r>
            <a:r>
              <a:rPr lang="ru-RU" sz="1600" b="1" dirty="0" smtClean="0">
                <a:solidFill>
                  <a:srgbClr val="7030A0"/>
                </a:solidFill>
              </a:rPr>
              <a:t>2018 - 202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годы;</a:t>
            </a:r>
            <a:endParaRPr lang="ru-RU" sz="1600" b="1" dirty="0">
              <a:solidFill>
                <a:srgbClr val="7030A0"/>
              </a:solidFill>
            </a:endParaRPr>
          </a:p>
          <a:p>
            <a:pPr algn="just"/>
            <a:r>
              <a:rPr lang="ru-RU" sz="1600" dirty="0">
                <a:solidFill>
                  <a:srgbClr val="7030A0"/>
                </a:solidFill>
              </a:rPr>
              <a:t> </a:t>
            </a:r>
            <a:r>
              <a:rPr lang="ru-RU" sz="1600" dirty="0" smtClean="0">
                <a:solidFill>
                  <a:srgbClr val="7030A0"/>
                </a:solidFill>
              </a:rPr>
              <a:t>- </a:t>
            </a:r>
            <a:r>
              <a:rPr lang="ru-RU" sz="1600" b="1" dirty="0">
                <a:solidFill>
                  <a:srgbClr val="7030A0"/>
                </a:solidFill>
              </a:rPr>
              <a:t>Государственная программа Иркутской области «Доступное жилье» на </a:t>
            </a:r>
            <a:r>
              <a:rPr lang="ru-RU" sz="1600" b="1" dirty="0" smtClean="0">
                <a:solidFill>
                  <a:srgbClr val="7030A0"/>
                </a:solidFill>
              </a:rPr>
              <a:t>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</a:t>
            </a:r>
            <a:r>
              <a:rPr lang="ru-RU" sz="1600" b="1" dirty="0">
                <a:solidFill>
                  <a:srgbClr val="7030A0"/>
                </a:solidFill>
              </a:rPr>
              <a:t>годы</a:t>
            </a:r>
            <a:r>
              <a:rPr lang="ru-RU" sz="1600" dirty="0" smtClean="0">
                <a:solidFill>
                  <a:srgbClr val="7030A0"/>
                </a:solidFill>
              </a:rPr>
              <a:t>. </a:t>
            </a:r>
            <a:endParaRPr lang="ru-RU" sz="1600" dirty="0">
              <a:solidFill>
                <a:srgbClr val="7030A0"/>
              </a:solidFill>
            </a:endParaRPr>
          </a:p>
          <a:p>
            <a:pPr algn="just"/>
            <a:endParaRPr lang="ru-RU" sz="1600" dirty="0" smtClean="0">
              <a:solidFill>
                <a:srgbClr val="7030A0"/>
              </a:solidFill>
            </a:endParaRPr>
          </a:p>
          <a:p>
            <a:pPr algn="just"/>
            <a:endParaRPr lang="ru-RU" sz="1600" dirty="0">
              <a:solidFill>
                <a:srgbClr val="7030A0"/>
              </a:solidFill>
            </a:endParaRPr>
          </a:p>
          <a:p>
            <a:pPr algn="just"/>
            <a:r>
              <a:rPr lang="ru-RU" sz="1600" b="1" dirty="0" smtClean="0"/>
              <a:t>2. Государственная программа </a:t>
            </a:r>
            <a:r>
              <a:rPr lang="ru-RU" sz="1600" b="1" dirty="0"/>
              <a:t>Российской Федерации "Развитие транспортной системы</a:t>
            </a:r>
            <a:r>
              <a:rPr lang="ru-RU" sz="1600" b="1" dirty="0" smtClean="0"/>
              <a:t>":</a:t>
            </a:r>
          </a:p>
          <a:p>
            <a:pPr algn="just"/>
            <a:r>
              <a:rPr lang="ru-RU" sz="1600" dirty="0" smtClean="0"/>
              <a:t>   </a:t>
            </a:r>
            <a:r>
              <a:rPr lang="ru-RU" sz="1600" dirty="0" smtClean="0">
                <a:solidFill>
                  <a:srgbClr val="7030A0"/>
                </a:solidFill>
              </a:rPr>
              <a:t>- </a:t>
            </a:r>
            <a:r>
              <a:rPr lang="ru-RU" sz="1600" b="1" dirty="0">
                <a:solidFill>
                  <a:srgbClr val="7030A0"/>
                </a:solidFill>
              </a:rPr>
              <a:t>Государственная программа Иркутской области "</a:t>
            </a:r>
            <a:r>
              <a:rPr lang="ru-RU" sz="1600" b="1" dirty="0" smtClean="0">
                <a:solidFill>
                  <a:srgbClr val="7030A0"/>
                </a:solidFill>
              </a:rPr>
              <a:t>Развитие дорожного хозяйства и сети искусственных сооружений" </a:t>
            </a:r>
            <a:r>
              <a:rPr lang="ru-RU" sz="1600" b="1" dirty="0">
                <a:solidFill>
                  <a:srgbClr val="7030A0"/>
                </a:solidFill>
              </a:rPr>
              <a:t>на 2019 - </a:t>
            </a:r>
            <a:r>
              <a:rPr lang="ru-RU" sz="1600" b="1" dirty="0" smtClean="0">
                <a:solidFill>
                  <a:srgbClr val="7030A0"/>
                </a:solidFill>
              </a:rPr>
              <a:t>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</a:t>
            </a:r>
            <a:r>
              <a:rPr lang="ru-RU" sz="1600" b="1" dirty="0">
                <a:solidFill>
                  <a:srgbClr val="7030A0"/>
                </a:solidFill>
              </a:rPr>
              <a:t>годы</a:t>
            </a:r>
            <a:r>
              <a:rPr lang="ru-RU" sz="1600" dirty="0" smtClean="0">
                <a:solidFill>
                  <a:srgbClr val="7030A0"/>
                </a:solidFill>
              </a:rPr>
              <a:t>.</a:t>
            </a:r>
          </a:p>
          <a:p>
            <a:pPr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r>
              <a:rPr lang="ru-RU" b="1" dirty="0" smtClean="0">
                <a:solidFill>
                  <a:srgbClr val="7030A0"/>
                </a:solidFill>
              </a:rPr>
              <a:t>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3681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587" y="44624"/>
            <a:ext cx="8660826" cy="830997"/>
          </a:xfrm>
          <a:prstGeom prst="rect">
            <a:avLst/>
          </a:prstGeom>
          <a:solidFill>
            <a:srgbClr val="00B0F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Государственные программы Иркутской области реализуемые в 202</a:t>
            </a:r>
            <a:r>
              <a:rPr lang="en-US" sz="2400" b="1" dirty="0" smtClean="0"/>
              <a:t>2</a:t>
            </a:r>
            <a:r>
              <a:rPr lang="ru-RU" sz="2400" b="1" dirty="0" smtClean="0"/>
              <a:t> году на </a:t>
            </a:r>
            <a:r>
              <a:rPr lang="ru-RU" sz="2400" b="1" dirty="0"/>
              <a:t>территории МО «город Усть-Кут</a:t>
            </a:r>
            <a:r>
              <a:rPr lang="ru-RU" sz="2400" b="1" dirty="0" smtClean="0"/>
              <a:t>»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875621"/>
            <a:ext cx="87849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1. Государственная программа Иркутской области «Развитие жилищно-коммунального хозяйства и повышение энергоэффективности Иркутской области»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dirty="0" smtClean="0"/>
              <a:t>- Подпрограмма «Обеспечение проведения сбалансированной и стабильной политики в области государственного регулирования цен (тарифов)» на 2019 - 202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годы;</a:t>
            </a:r>
          </a:p>
          <a:p>
            <a:pPr algn="just"/>
            <a:r>
              <a:rPr lang="ru-RU" sz="1600" dirty="0" smtClean="0"/>
              <a:t>- Подпрограмма «Модернизация  объектов коммунальной инфраструктуры Иркутской области» на 2019 - 202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годы»;</a:t>
            </a:r>
          </a:p>
          <a:p>
            <a:pPr algn="just"/>
            <a:r>
              <a:rPr lang="ru-RU" sz="1600" dirty="0"/>
              <a:t>- Подпрограмма «</a:t>
            </a:r>
            <a:r>
              <a:rPr lang="ru-RU" sz="1600" dirty="0" err="1"/>
              <a:t>Энергоэффективность</a:t>
            </a:r>
            <a:r>
              <a:rPr lang="ru-RU" sz="1600" dirty="0"/>
              <a:t> и развитие энергетики на территории Иркутской области» на </a:t>
            </a:r>
            <a:r>
              <a:rPr lang="ru-RU" sz="1600" dirty="0" smtClean="0"/>
              <a:t>2019 - 202</a:t>
            </a:r>
            <a:r>
              <a:rPr lang="en-US" sz="1600" dirty="0"/>
              <a:t>5</a:t>
            </a:r>
            <a:r>
              <a:rPr lang="ru-RU" sz="1600" dirty="0"/>
              <a:t> годы</a:t>
            </a:r>
            <a:r>
              <a:rPr lang="ru-RU" sz="1600" dirty="0" smtClean="0"/>
              <a:t>».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2. Государственная программа Иркутской области «Доступное жилье»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dirty="0" smtClean="0"/>
              <a:t> - Подпрограмма «Переселение граждан из жилых помещений, расположенных в зоне БАМа, признанных непригодными для проживания, и (или) жилых помещений с высоким уровнем износа (более 70%) на территории Иркутской области» на 2019 - 202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годы;</a:t>
            </a:r>
          </a:p>
          <a:p>
            <a:pPr algn="just"/>
            <a:r>
              <a:rPr lang="ru-RU" sz="1600" dirty="0" smtClean="0"/>
              <a:t> -  Подпрограмма «Молодым семьям-доступное жилье» на 2019 - 202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годы.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3. Государственная программа Иркутской области «Экономическое развитие и инновационная экономика» на 2019 - 202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b="1" dirty="0" smtClean="0"/>
              <a:t> </a:t>
            </a:r>
            <a:r>
              <a:rPr lang="ru-RU" sz="1600" dirty="0" smtClean="0"/>
              <a:t>- Подпрограмма «Государственная политика в сфере экономического развития Иркутской области» на 2019 - 202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4. Государственная программа Иркутской области «Формирование современной городской среды» на  2018 - 202</a:t>
            </a:r>
            <a:r>
              <a:rPr lang="en-US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 smtClean="0">
                <a:solidFill>
                  <a:srgbClr val="7030A0"/>
                </a:solidFill>
              </a:rPr>
              <a:t> годы:</a:t>
            </a:r>
          </a:p>
          <a:p>
            <a:pPr algn="just"/>
            <a:r>
              <a:rPr lang="ru-RU" sz="1600" dirty="0"/>
              <a:t> </a:t>
            </a:r>
            <a:r>
              <a:rPr lang="ru-RU" sz="1600" dirty="0" smtClean="0"/>
              <a:t>- Подпрограмма «Развитие благоустройства территорий муниципальных образований Иркутской области» на 2018 - 202</a:t>
            </a:r>
            <a:r>
              <a:rPr lang="en-US" sz="1600" dirty="0" smtClean="0"/>
              <a:t>5</a:t>
            </a:r>
            <a:r>
              <a:rPr lang="ru-RU" sz="1600" dirty="0" smtClean="0"/>
              <a:t> годы. </a:t>
            </a:r>
          </a:p>
          <a:p>
            <a:pPr algn="just"/>
            <a:r>
              <a:rPr lang="ru-RU" sz="1600" b="1" dirty="0" smtClean="0">
                <a:solidFill>
                  <a:srgbClr val="7030A0"/>
                </a:solidFill>
              </a:rPr>
              <a:t>5</a:t>
            </a:r>
            <a:r>
              <a:rPr lang="ru-RU" sz="1600" b="1" dirty="0">
                <a:solidFill>
                  <a:srgbClr val="7030A0"/>
                </a:solidFill>
              </a:rPr>
              <a:t>. Государственная программа Иркутской области </a:t>
            </a:r>
            <a:r>
              <a:rPr lang="ru-RU" sz="1600" b="1" dirty="0" smtClean="0">
                <a:solidFill>
                  <a:srgbClr val="7030A0"/>
                </a:solidFill>
              </a:rPr>
              <a:t>"Развитие </a:t>
            </a:r>
            <a:r>
              <a:rPr lang="ru-RU" sz="1600" b="1" dirty="0">
                <a:solidFill>
                  <a:srgbClr val="7030A0"/>
                </a:solidFill>
              </a:rPr>
              <a:t>дорожного хозяйства и сети искусственных сооружений" на 2019 - 202</a:t>
            </a:r>
            <a:r>
              <a:rPr lang="en-US" sz="1600" b="1" dirty="0">
                <a:solidFill>
                  <a:srgbClr val="7030A0"/>
                </a:solidFill>
              </a:rPr>
              <a:t>5</a:t>
            </a:r>
            <a:r>
              <a:rPr lang="ru-RU" sz="1600" b="1" dirty="0">
                <a:solidFill>
                  <a:srgbClr val="7030A0"/>
                </a:solidFill>
              </a:rPr>
              <a:t> </a:t>
            </a:r>
            <a:r>
              <a:rPr lang="ru-RU" sz="1600" b="1" dirty="0" smtClean="0">
                <a:solidFill>
                  <a:srgbClr val="7030A0"/>
                </a:solidFill>
              </a:rPr>
              <a:t>годы:</a:t>
            </a:r>
            <a:endParaRPr lang="ru-RU" sz="1600" b="1" dirty="0">
              <a:solidFill>
                <a:srgbClr val="7030A0"/>
              </a:solidFill>
            </a:endParaRPr>
          </a:p>
          <a:p>
            <a:pPr algn="just"/>
            <a:r>
              <a:rPr lang="ru-RU" sz="1600" dirty="0" smtClean="0"/>
              <a:t>-  Подпрограмма </a:t>
            </a:r>
            <a:r>
              <a:rPr lang="ru-RU" sz="1600" dirty="0"/>
              <a:t>"Дорожное хозяйство" на </a:t>
            </a:r>
            <a:r>
              <a:rPr lang="ru-RU" sz="1600" dirty="0" smtClean="0"/>
              <a:t>2019-202</a:t>
            </a:r>
            <a:r>
              <a:rPr lang="en-US" sz="1600" dirty="0" smtClean="0"/>
              <a:t>5</a:t>
            </a:r>
            <a:r>
              <a:rPr lang="ru-RU" sz="1600" dirty="0" smtClean="0"/>
              <a:t> годы. </a:t>
            </a:r>
            <a:endParaRPr lang="ru-RU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343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2797225701"/>
              </p:ext>
            </p:extLst>
          </p:nvPr>
        </p:nvGraphicFramePr>
        <p:xfrm>
          <a:off x="0" y="-357214"/>
          <a:ext cx="4464496" cy="39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136758561"/>
              </p:ext>
            </p:extLst>
          </p:nvPr>
        </p:nvGraphicFramePr>
        <p:xfrm>
          <a:off x="1259632" y="-819472"/>
          <a:ext cx="58326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571472" y="2132856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275335"/>
                </a:solidFill>
              </a:rPr>
              <a:t>2 233 860</a:t>
            </a:r>
            <a:endParaRPr lang="ru-RU" b="1" dirty="0" smtClean="0">
              <a:solidFill>
                <a:srgbClr val="275335"/>
              </a:solidFill>
            </a:endParaRPr>
          </a:p>
          <a:p>
            <a:pPr algn="ctr"/>
            <a:r>
              <a:rPr lang="ru-RU" b="1" dirty="0" smtClean="0">
                <a:solidFill>
                  <a:srgbClr val="275335"/>
                </a:solidFill>
              </a:rPr>
              <a:t> тыс. руб.</a:t>
            </a:r>
            <a:endParaRPr lang="ru-RU" b="1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536140748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149607"/>
              </p:ext>
            </p:extLst>
          </p:nvPr>
        </p:nvGraphicFramePr>
        <p:xfrm>
          <a:off x="107504" y="3356992"/>
          <a:ext cx="8893652" cy="34259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tableStyleId>{35758FB7-9AC5-4552-8A53-C91805E547FA}</a:tableStyleId>
              </a:tblPr>
              <a:tblGrid>
                <a:gridCol w="2736304"/>
                <a:gridCol w="1655791"/>
                <a:gridCol w="1512168"/>
                <a:gridCol w="1296144"/>
                <a:gridCol w="1693245"/>
              </a:tblGrid>
              <a:tr h="7757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Наименование показателя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План на 202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год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Исполнено за 202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год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Процент исполнения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(%)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Справочно: исполнено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за 202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год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</a:rPr>
                        <a:t>тыс.руб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.)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0A3"/>
                    </a:solidFill>
                  </a:tcPr>
                </a:tc>
              </a:tr>
              <a:tr h="54519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ДОХОДЫ :</a:t>
                      </a:r>
                    </a:p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           в т.ч.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2 206 866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2 233 860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827 115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455878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налоговые  и неналоговые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648 821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675 815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371 364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395064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безвозмездные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1 558 045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558 045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100,0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455 751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  <a:alpha val="40000"/>
                      </a:schemeClr>
                    </a:solidFill>
                  </a:tcPr>
                </a:tc>
              </a:tr>
              <a:tr h="462192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РАСХОДЫ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2 239 351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2 128 184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95,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790 525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97330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ДЕФИЦИТ (-), ПРОФИЦИТ (+)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32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+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105 676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</a:rPr>
                        <a:t>+ 36 590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00B0F0">
                        <a:alpha val="4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2255125615"/>
              </p:ext>
            </p:extLst>
          </p:nvPr>
        </p:nvGraphicFramePr>
        <p:xfrm>
          <a:off x="6266601" y="404664"/>
          <a:ext cx="284380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6948264" y="22768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097955448"/>
              </p:ext>
            </p:extLst>
          </p:nvPr>
        </p:nvGraphicFramePr>
        <p:xfrm>
          <a:off x="0" y="1"/>
          <a:ext cx="9144000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1987076299"/>
              </p:ext>
            </p:extLst>
          </p:nvPr>
        </p:nvGraphicFramePr>
        <p:xfrm>
          <a:off x="5286380" y="857232"/>
          <a:ext cx="41044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"/>
          <p:cNvSpPr txBox="1"/>
          <p:nvPr/>
        </p:nvSpPr>
        <p:spPr>
          <a:xfrm>
            <a:off x="6084168" y="1916832"/>
            <a:ext cx="1203578" cy="7143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1 558 045</a:t>
            </a:r>
            <a:r>
              <a:rPr lang="ru-RU" sz="1600" dirty="0" smtClean="0"/>
              <a:t>                                              </a:t>
            </a:r>
            <a:r>
              <a:rPr lang="en-US" sz="1600" dirty="0" smtClean="0"/>
              <a:t>69</a:t>
            </a:r>
            <a:r>
              <a:rPr lang="ru-RU" sz="1600" dirty="0" smtClean="0"/>
              <a:t>,</a:t>
            </a:r>
            <a:r>
              <a:rPr lang="en-US" sz="1600" dirty="0" smtClean="0"/>
              <a:t>8</a:t>
            </a:r>
            <a:r>
              <a:rPr lang="ru-RU" sz="1600" dirty="0" smtClean="0"/>
              <a:t> %</a:t>
            </a:r>
            <a:endParaRPr lang="ru-RU" sz="1600" dirty="0"/>
          </a:p>
        </p:txBody>
      </p:sp>
      <p:sp>
        <p:nvSpPr>
          <p:cNvPr id="16" name="TextBox 1"/>
          <p:cNvSpPr txBox="1"/>
          <p:nvPr/>
        </p:nvSpPr>
        <p:spPr>
          <a:xfrm>
            <a:off x="6732240" y="3042248"/>
            <a:ext cx="1130424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  </a:t>
            </a:r>
            <a:r>
              <a:rPr lang="en-US" sz="2000" b="1" dirty="0" smtClean="0"/>
              <a:t> </a:t>
            </a:r>
            <a:r>
              <a:rPr lang="en-US" sz="1600" dirty="0" smtClean="0"/>
              <a:t>257 456</a:t>
            </a:r>
            <a:endParaRPr lang="ru-RU" sz="1600" dirty="0" smtClean="0"/>
          </a:p>
          <a:p>
            <a:r>
              <a:rPr lang="ru-RU" sz="1600" dirty="0" smtClean="0"/>
              <a:t>      </a:t>
            </a:r>
            <a:r>
              <a:rPr lang="en-US" sz="1600" dirty="0" smtClean="0"/>
              <a:t>11,5</a:t>
            </a:r>
            <a:r>
              <a:rPr lang="ru-RU" sz="1600" dirty="0" smtClean="0"/>
              <a:t> %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326414" y="1860848"/>
            <a:ext cx="1347594" cy="64807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418</a:t>
            </a:r>
            <a:r>
              <a:rPr lang="ru-RU" sz="1600" dirty="0" smtClean="0"/>
              <a:t> </a:t>
            </a:r>
            <a:r>
              <a:rPr lang="en-US" sz="1600" dirty="0" smtClean="0"/>
              <a:t>359</a:t>
            </a:r>
            <a:r>
              <a:rPr lang="ru-RU" sz="1600" dirty="0" smtClean="0"/>
              <a:t> </a:t>
            </a:r>
          </a:p>
          <a:p>
            <a:pPr algn="ctr"/>
            <a:r>
              <a:rPr lang="ru-RU" sz="1600" dirty="0"/>
              <a:t> </a:t>
            </a:r>
            <a:r>
              <a:rPr lang="ru-RU" sz="1600" dirty="0" smtClean="0"/>
              <a:t> </a:t>
            </a:r>
            <a:r>
              <a:rPr lang="en-US" sz="1600" dirty="0" smtClean="0"/>
              <a:t>18</a:t>
            </a:r>
            <a:r>
              <a:rPr lang="ru-RU" sz="1600" dirty="0" smtClean="0"/>
              <a:t>,</a:t>
            </a:r>
            <a:r>
              <a:rPr lang="en-US" sz="1600" dirty="0" smtClean="0"/>
              <a:t>7</a:t>
            </a:r>
            <a:r>
              <a:rPr lang="ru-RU" sz="1600" dirty="0" smtClean="0"/>
              <a:t> %</a:t>
            </a:r>
            <a:endParaRPr lang="ru-RU" sz="1600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912312263"/>
              </p:ext>
            </p:extLst>
          </p:nvPr>
        </p:nvGraphicFramePr>
        <p:xfrm>
          <a:off x="197514" y="1606178"/>
          <a:ext cx="6264696" cy="4990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784080" y="1043838"/>
            <a:ext cx="181972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              Доходы от </a:t>
            </a:r>
          </a:p>
          <a:p>
            <a:r>
              <a:rPr lang="ru-RU" sz="1100" dirty="0" smtClean="0"/>
              <a:t>использования имущества </a:t>
            </a:r>
          </a:p>
          <a:p>
            <a:pPr algn="ctr"/>
            <a:r>
              <a:rPr lang="ru-RU" sz="1100" b="1" dirty="0" smtClean="0"/>
              <a:t>4</a:t>
            </a:r>
            <a:r>
              <a:rPr lang="en-US" sz="1100" b="1" dirty="0" smtClean="0"/>
              <a:t>6</a:t>
            </a:r>
            <a:r>
              <a:rPr lang="ru-RU" sz="1100" b="1" dirty="0" smtClean="0"/>
              <a:t> </a:t>
            </a:r>
            <a:r>
              <a:rPr lang="en-US" sz="1100" b="1" dirty="0" smtClean="0"/>
              <a:t>316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H="1">
            <a:off x="3167844" y="1644002"/>
            <a:ext cx="252028" cy="6328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809836" y="4869160"/>
            <a:ext cx="486932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9836" y="1128476"/>
            <a:ext cx="16196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   Налог на имущество</a:t>
            </a:r>
          </a:p>
          <a:p>
            <a:r>
              <a:rPr lang="ru-RU" sz="1100" dirty="0" smtClean="0"/>
              <a:t>    </a:t>
            </a:r>
            <a:r>
              <a:rPr lang="en-US" sz="1100" b="1" dirty="0" smtClean="0"/>
              <a:t>7</a:t>
            </a:r>
            <a:r>
              <a:rPr lang="ru-RU" sz="1100" b="1" dirty="0" smtClean="0"/>
              <a:t> </a:t>
            </a:r>
            <a:r>
              <a:rPr lang="en-US" sz="1100" b="1" dirty="0" smtClean="0"/>
              <a:t>427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971" y="4242462"/>
            <a:ext cx="12497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Земельный налог</a:t>
            </a:r>
          </a:p>
          <a:p>
            <a:r>
              <a:rPr lang="ru-RU" sz="1100" b="1" dirty="0" smtClean="0"/>
              <a:t>4</a:t>
            </a:r>
            <a:r>
              <a:rPr lang="en-US" sz="1100" b="1" dirty="0" smtClean="0"/>
              <a:t>5</a:t>
            </a:r>
            <a:r>
              <a:rPr lang="ru-RU" sz="1100" b="1" dirty="0" smtClean="0"/>
              <a:t> </a:t>
            </a:r>
            <a:r>
              <a:rPr lang="en-US" sz="1100" b="1" dirty="0" smtClean="0"/>
              <a:t>583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854714" y="4034188"/>
            <a:ext cx="442054" cy="208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05230" y="1748716"/>
            <a:ext cx="12961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  Налог на доходы             физических лиц</a:t>
            </a:r>
          </a:p>
          <a:p>
            <a:pPr algn="ctr"/>
            <a:r>
              <a:rPr lang="en-US" sz="1100" b="1" dirty="0" smtClean="0"/>
              <a:t>349</a:t>
            </a:r>
            <a:r>
              <a:rPr lang="ru-RU" sz="1100" b="1" dirty="0" smtClean="0"/>
              <a:t> </a:t>
            </a:r>
            <a:r>
              <a:rPr lang="en-US" sz="1100" b="1" dirty="0" smtClean="0"/>
              <a:t>303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809836" y="3476119"/>
            <a:ext cx="533280" cy="2142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-67544" y="2875955"/>
            <a:ext cx="152517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Иные налоговые и </a:t>
            </a:r>
          </a:p>
          <a:p>
            <a:pPr algn="ctr"/>
            <a:r>
              <a:rPr lang="ru-RU" sz="1100" dirty="0" smtClean="0"/>
              <a:t>неналоговые доходы</a:t>
            </a:r>
          </a:p>
          <a:p>
            <a:pPr algn="ctr"/>
            <a:r>
              <a:rPr lang="en-US" sz="1100" b="1" dirty="0" smtClean="0"/>
              <a:t>48 320</a:t>
            </a:r>
            <a:r>
              <a:rPr lang="ru-RU" sz="1100" b="1" dirty="0" smtClean="0"/>
              <a:t> тыс.руб.</a:t>
            </a:r>
            <a:endParaRPr lang="ru-RU" sz="11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979712" y="1484784"/>
            <a:ext cx="936104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36535" y="3945830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Доходы </a:t>
            </a:r>
          </a:p>
          <a:p>
            <a:pPr algn="ctr"/>
            <a:r>
              <a:rPr lang="en-US" b="1" dirty="0" smtClean="0"/>
              <a:t>2 233 860</a:t>
            </a:r>
            <a:r>
              <a:rPr lang="ru-RU" b="1" dirty="0" smtClean="0"/>
              <a:t> тыс.руб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733256"/>
            <a:ext cx="17281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Возмещение вреда, причиняемого а/дорогам </a:t>
            </a:r>
          </a:p>
          <a:p>
            <a:pPr algn="ctr"/>
            <a:r>
              <a:rPr lang="en-US" sz="1100" b="1" dirty="0" smtClean="0"/>
              <a:t>162 881</a:t>
            </a:r>
            <a:r>
              <a:rPr lang="ru-RU" sz="1100" b="1" dirty="0" smtClean="0"/>
              <a:t> тыс.рублей </a:t>
            </a:r>
            <a:endParaRPr lang="ru-RU" sz="1100" b="1" dirty="0"/>
          </a:p>
        </p:txBody>
      </p:sp>
    </p:spTree>
    <p:extLst>
      <p:ext uri="{BB962C8B-B14F-4D97-AF65-F5344CB8AC3E}">
        <p14:creationId xmlns:p14="http://schemas.microsoft.com/office/powerpoint/2010/main" val="46480168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477485991"/>
              </p:ext>
            </p:extLst>
          </p:nvPr>
        </p:nvGraphicFramePr>
        <p:xfrm>
          <a:off x="107504" y="116632"/>
          <a:ext cx="8928992" cy="764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1196752"/>
            <a:ext cx="1152128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тыс. руб.</a:t>
            </a:r>
            <a:endParaRPr lang="ru-RU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220042854"/>
              </p:ext>
            </p:extLst>
          </p:nvPr>
        </p:nvGraphicFramePr>
        <p:xfrm>
          <a:off x="251520" y="1196752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9645753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0756243"/>
              </p:ext>
            </p:extLst>
          </p:nvPr>
        </p:nvGraphicFramePr>
        <p:xfrm>
          <a:off x="107504" y="703366"/>
          <a:ext cx="8888630" cy="6110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1585945"/>
              </p:ext>
            </p:extLst>
          </p:nvPr>
        </p:nvGraphicFramePr>
        <p:xfrm>
          <a:off x="35496" y="-99392"/>
          <a:ext cx="9108504" cy="836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6" name="TextBox 1"/>
          <p:cNvSpPr txBox="1"/>
          <p:nvPr/>
        </p:nvSpPr>
        <p:spPr>
          <a:xfrm>
            <a:off x="6348689" y="3783189"/>
            <a:ext cx="731887" cy="4110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98 016</a:t>
            </a:r>
            <a:r>
              <a:rPr lang="en-US" sz="1200" b="1" dirty="0" smtClean="0"/>
              <a:t> </a:t>
            </a:r>
            <a:r>
              <a:rPr lang="ru-RU" sz="1200" b="1" dirty="0" smtClean="0"/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sp>
        <p:nvSpPr>
          <p:cNvPr id="27" name="TextBox 1"/>
          <p:cNvSpPr txBox="1"/>
          <p:nvPr/>
        </p:nvSpPr>
        <p:spPr>
          <a:xfrm>
            <a:off x="6876256" y="3655695"/>
            <a:ext cx="806512" cy="432048"/>
          </a:xfrm>
          <a:prstGeom prst="rect">
            <a:avLst/>
          </a:prstGeom>
          <a:noFill/>
          <a:ln>
            <a:noFill/>
          </a:ln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184 183 тыс.руб.</a:t>
            </a:r>
            <a:endParaRPr lang="ru-RU" sz="1200" b="1" dirty="0"/>
          </a:p>
        </p:txBody>
      </p:sp>
      <p:sp>
        <p:nvSpPr>
          <p:cNvPr id="28" name="TextBox 1"/>
          <p:cNvSpPr txBox="1"/>
          <p:nvPr/>
        </p:nvSpPr>
        <p:spPr>
          <a:xfrm>
            <a:off x="5580112" y="1936369"/>
            <a:ext cx="912593" cy="41709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1 020 599   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2" name="TextBox 1"/>
          <p:cNvSpPr txBox="1"/>
          <p:nvPr/>
        </p:nvSpPr>
        <p:spPr>
          <a:xfrm>
            <a:off x="1731478" y="924088"/>
            <a:ext cx="1512168" cy="20724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1 558 045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3" name="TextBox 1"/>
          <p:cNvSpPr txBox="1"/>
          <p:nvPr/>
        </p:nvSpPr>
        <p:spPr>
          <a:xfrm>
            <a:off x="978913" y="2780928"/>
            <a:ext cx="1275586" cy="2880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smtClean="0"/>
              <a:t>455 751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  <p:sp>
        <p:nvSpPr>
          <p:cNvPr id="11" name="TextBox 1"/>
          <p:cNvSpPr txBox="1"/>
          <p:nvPr/>
        </p:nvSpPr>
        <p:spPr>
          <a:xfrm>
            <a:off x="3243646" y="3564610"/>
            <a:ext cx="785370" cy="39604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 smtClean="0"/>
              <a:t>5 000 </a:t>
            </a:r>
            <a:r>
              <a:rPr lang="ru-RU" sz="1200" b="1" dirty="0" err="1" smtClean="0"/>
              <a:t>тыс.руб</a:t>
            </a:r>
            <a:r>
              <a:rPr lang="ru-RU" sz="1200" b="1" dirty="0" smtClean="0"/>
              <a:t>.</a:t>
            </a:r>
            <a:endParaRPr lang="ru-RU" sz="1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428474539"/>
              </p:ext>
            </p:extLst>
          </p:nvPr>
        </p:nvGraphicFramePr>
        <p:xfrm>
          <a:off x="1800200" y="1525434"/>
          <a:ext cx="4176464" cy="355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2" name="Овал 51"/>
          <p:cNvSpPr/>
          <p:nvPr/>
        </p:nvSpPr>
        <p:spPr>
          <a:xfrm>
            <a:off x="2411760" y="2659035"/>
            <a:ext cx="2952328" cy="144016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281 532</a:t>
            </a:r>
          </a:p>
          <a:p>
            <a:pPr algn="ctr"/>
            <a:r>
              <a:rPr lang="ru-RU" sz="3600" b="1" dirty="0" smtClean="0">
                <a:solidFill>
                  <a:srgbClr val="275335"/>
                </a:solidFill>
              </a:rPr>
              <a:t> тыс.руб.</a:t>
            </a:r>
            <a:r>
              <a:rPr lang="ru-RU" sz="3600" dirty="0" smtClean="0">
                <a:solidFill>
                  <a:srgbClr val="275335"/>
                </a:solidFill>
              </a:rPr>
              <a:t> </a:t>
            </a:r>
            <a:endParaRPr lang="ru-RU" sz="3600" dirty="0">
              <a:solidFill>
                <a:srgbClr val="275335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04524148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472100" y="1268760"/>
            <a:ext cx="3528392" cy="1296144"/>
          </a:xfrm>
          <a:prstGeom prst="rect">
            <a:avLst/>
          </a:prstGeom>
          <a:noFill/>
          <a:ln>
            <a:noFill/>
          </a:ln>
          <a:effectLst>
            <a:innerShdw dist="25400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Областной бюджет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195 942 тыс. руб.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8355" y="5337212"/>
            <a:ext cx="298833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Местный бюджет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22 217 тыс. руб.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6056" y="5301208"/>
            <a:ext cx="3888432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Федеральный  бюджет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63 373 тыс. руб.</a:t>
            </a:r>
            <a:endParaRPr lang="ru-RU" sz="3200" b="1" dirty="0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39552" y="1710100"/>
            <a:ext cx="208823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012160" y="2348880"/>
            <a:ext cx="2448272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5292080" y="6237312"/>
            <a:ext cx="3456384" cy="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5564253" y="2348880"/>
            <a:ext cx="447907" cy="620310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368979" y="4949967"/>
            <a:ext cx="1067117" cy="1280466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51520" y="6223554"/>
            <a:ext cx="2798166" cy="1375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2987824" y="4869160"/>
            <a:ext cx="216024" cy="1368152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12201" y="1386934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Переселено 73 семьи </a:t>
            </a:r>
          </a:p>
          <a:p>
            <a:r>
              <a:rPr lang="ru-RU" b="1" dirty="0" smtClean="0"/>
              <a:t>в 2022 году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783456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Дуга 17"/>
          <p:cNvSpPr/>
          <p:nvPr/>
        </p:nvSpPr>
        <p:spPr>
          <a:xfrm>
            <a:off x="1979712" y="1772816"/>
            <a:ext cx="2304256" cy="3384376"/>
          </a:xfrm>
          <a:prstGeom prst="arc">
            <a:avLst>
              <a:gd name="adj1" fmla="val 16294829"/>
              <a:gd name="adj2" fmla="val 52906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067944" y="3356992"/>
            <a:ext cx="360040" cy="36004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516180094"/>
              </p:ext>
            </p:extLst>
          </p:nvPr>
        </p:nvGraphicFramePr>
        <p:xfrm>
          <a:off x="0" y="0"/>
          <a:ext cx="9144000" cy="1124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6895586"/>
              </p:ext>
            </p:extLst>
          </p:nvPr>
        </p:nvGraphicFramePr>
        <p:xfrm>
          <a:off x="179512" y="1584196"/>
          <a:ext cx="3960440" cy="3717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Овал 3"/>
          <p:cNvSpPr/>
          <p:nvPr/>
        </p:nvSpPr>
        <p:spPr>
          <a:xfrm>
            <a:off x="899592" y="2780928"/>
            <a:ext cx="2592288" cy="136815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13 504</a:t>
            </a:r>
          </a:p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тыс. руб.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131840" y="1556792"/>
            <a:ext cx="360040" cy="360040"/>
          </a:xfrm>
          <a:prstGeom prst="ellipse">
            <a:avLst/>
          </a:prstGeom>
          <a:solidFill>
            <a:srgbClr val="FBB0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143240" y="4929198"/>
            <a:ext cx="360040" cy="36004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16016" y="126876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Местный бюджет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3 286 тыс. руб.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716016" y="4149080"/>
            <a:ext cx="417646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Областной бюджет</a:t>
            </a:r>
          </a:p>
          <a:p>
            <a:pPr algn="ctr"/>
            <a:r>
              <a:rPr lang="ru-RU" sz="2800" b="1" dirty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525 тыс. руб.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716016" y="2780928"/>
            <a:ext cx="4176464" cy="12241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Федеральный бюджет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 2 693 тыс. руб.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5661248"/>
            <a:ext cx="8640960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 2022 году  улучшили жилищные условия 12 молодых семей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73533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Прямоугольник 169"/>
          <p:cNvSpPr/>
          <p:nvPr/>
        </p:nvSpPr>
        <p:spPr>
          <a:xfrm>
            <a:off x="1043608" y="2564904"/>
            <a:ext cx="2160240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Всего :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 609 130</a:t>
            </a:r>
            <a:endParaRPr lang="ru-RU" sz="24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   тыс. руб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1979712" y="260648"/>
            <a:ext cx="403244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Минус 77"/>
          <p:cNvSpPr/>
          <p:nvPr/>
        </p:nvSpPr>
        <p:spPr>
          <a:xfrm>
            <a:off x="3851920" y="2780928"/>
            <a:ext cx="597666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культура, кинематография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53 665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3" y="5929047"/>
            <a:ext cx="3384375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9" name="Минус 118"/>
          <p:cNvSpPr/>
          <p:nvPr/>
        </p:nvSpPr>
        <p:spPr>
          <a:xfrm>
            <a:off x="3563888" y="908720"/>
            <a:ext cx="6192688" cy="1440160"/>
          </a:xfrm>
          <a:prstGeom prst="mathMinus">
            <a:avLst/>
          </a:prstGeom>
          <a:solidFill>
            <a:schemeClr val="accent2"/>
          </a:solidFill>
          <a:ln>
            <a:solidFill>
              <a:schemeClr val="accent1"/>
            </a:solidFill>
          </a:ln>
          <a:effectLst>
            <a:outerShdw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жилищно-коммунальное хозяйство </a:t>
            </a:r>
            <a:r>
              <a:rPr lang="ru-RU" b="1" dirty="0" smtClean="0"/>
              <a:t>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1"/>
                </a:solidFill>
              </a:rPr>
              <a:t>    1 134 549 тыс.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4" name="Дуга 113"/>
          <p:cNvSpPr/>
          <p:nvPr/>
        </p:nvSpPr>
        <p:spPr>
          <a:xfrm>
            <a:off x="1979712" y="1124744"/>
            <a:ext cx="2592288" cy="5400600"/>
          </a:xfrm>
          <a:prstGeom prst="arc">
            <a:avLst>
              <a:gd name="adj1" fmla="val 16213672"/>
              <a:gd name="adj2" fmla="val 530124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651359749"/>
              </p:ext>
            </p:extLst>
          </p:nvPr>
        </p:nvGraphicFramePr>
        <p:xfrm>
          <a:off x="0" y="1"/>
          <a:ext cx="9144000" cy="9087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48538" y="853224"/>
            <a:ext cx="2042173" cy="5024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</a:rPr>
              <a:t>Доля национальной  экономики – 25,62% </a:t>
            </a:r>
            <a:endParaRPr lang="ru-RU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0" name="Минус 119"/>
          <p:cNvSpPr/>
          <p:nvPr/>
        </p:nvSpPr>
        <p:spPr>
          <a:xfrm>
            <a:off x="3563888" y="1484784"/>
            <a:ext cx="6264696" cy="172819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общегосударственные вопросы</a:t>
            </a:r>
            <a:r>
              <a:rPr lang="ru-RU" b="1" dirty="0" smtClean="0"/>
              <a:t>                                                                                                                                             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147 999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1" name="Минус 120"/>
          <p:cNvSpPr/>
          <p:nvPr/>
        </p:nvSpPr>
        <p:spPr>
          <a:xfrm>
            <a:off x="3684826" y="4270788"/>
            <a:ext cx="6192688" cy="2088232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национальная безопасность и правоохранительная деятельность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2 634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4" name="Минус 123"/>
          <p:cNvSpPr/>
          <p:nvPr/>
        </p:nvSpPr>
        <p:spPr>
          <a:xfrm>
            <a:off x="3851920" y="2204864"/>
            <a:ext cx="5976664" cy="1512168"/>
          </a:xfrm>
          <a:prstGeom prst="mathMinus">
            <a:avLst/>
          </a:prstGeom>
          <a:solidFill>
            <a:srgbClr val="7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национальная экономика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545 162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5" name="Минус 124"/>
          <p:cNvSpPr/>
          <p:nvPr/>
        </p:nvSpPr>
        <p:spPr>
          <a:xfrm>
            <a:off x="3707904" y="3356992"/>
            <a:ext cx="6192688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r>
              <a:rPr lang="ru-RU" b="1" dirty="0" smtClean="0"/>
              <a:t>                 </a:t>
            </a:r>
            <a:r>
              <a:rPr lang="ru-RU" b="1" dirty="0" smtClean="0">
                <a:solidFill>
                  <a:schemeClr val="tx1"/>
                </a:solidFill>
              </a:rPr>
              <a:t>образование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1 710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6" name="Минус 125"/>
          <p:cNvSpPr/>
          <p:nvPr/>
        </p:nvSpPr>
        <p:spPr>
          <a:xfrm>
            <a:off x="3563888" y="3933056"/>
            <a:ext cx="633670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социальная политика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241 675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7" name="Минус 126"/>
          <p:cNvSpPr/>
          <p:nvPr/>
        </p:nvSpPr>
        <p:spPr>
          <a:xfrm>
            <a:off x="2987824" y="5345832"/>
            <a:ext cx="7056784" cy="1512168"/>
          </a:xfrm>
          <a:prstGeom prst="mathMinu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другие отрасли</a:t>
            </a:r>
          </a:p>
          <a:p>
            <a:pPr algn="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790 тыс. руб.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4139952" y="4473116"/>
            <a:ext cx="1142766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11,36%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4042926" y="5099204"/>
            <a:ext cx="1030850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0,12%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4042926" y="2060848"/>
            <a:ext cx="1030850" cy="504056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6</a:t>
            </a:r>
            <a:r>
              <a:rPr lang="ru-RU" sz="1600" b="1" dirty="0" smtClean="0">
                <a:solidFill>
                  <a:schemeClr val="tx1"/>
                </a:solidFill>
              </a:rPr>
              <a:t>,95%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3347864" y="1412776"/>
            <a:ext cx="1210485" cy="504056"/>
          </a:xfrm>
          <a:prstGeom prst="ellipse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53,31 %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4211960" y="2714620"/>
            <a:ext cx="1152128" cy="426348"/>
          </a:xfrm>
          <a:prstGeom prst="ellipse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25,62%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5" name="Овал 94"/>
          <p:cNvSpPr/>
          <p:nvPr/>
        </p:nvSpPr>
        <p:spPr>
          <a:xfrm>
            <a:off x="4355976" y="3838818"/>
            <a:ext cx="1080120" cy="468052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0,08%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6" name="Овал 95"/>
          <p:cNvSpPr/>
          <p:nvPr/>
        </p:nvSpPr>
        <p:spPr>
          <a:xfrm>
            <a:off x="4391980" y="3284984"/>
            <a:ext cx="1044116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2,52%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97" name="Овал 96"/>
          <p:cNvSpPr/>
          <p:nvPr/>
        </p:nvSpPr>
        <p:spPr>
          <a:xfrm>
            <a:off x="3563888" y="5908821"/>
            <a:ext cx="994462" cy="432048"/>
          </a:xfrm>
          <a:prstGeom prst="ellipse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0,04%</a:t>
            </a:r>
            <a:endParaRPr lang="ru-RU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288816683"/>
              </p:ext>
            </p:extLst>
          </p:nvPr>
        </p:nvGraphicFramePr>
        <p:xfrm>
          <a:off x="-42009" y="1355680"/>
          <a:ext cx="4570235" cy="4852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62370" y="6253356"/>
            <a:ext cx="3249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Доля  жилищно-коммунального</a:t>
            </a:r>
          </a:p>
          <a:p>
            <a:pPr algn="ctr"/>
            <a:r>
              <a:rPr lang="ru-RU" sz="1600" b="1" dirty="0" smtClean="0">
                <a:solidFill>
                  <a:schemeClr val="accent2">
                    <a:lumMod val="75000"/>
                  </a:schemeClr>
                </a:solidFill>
              </a:rPr>
              <a:t>хозяйства – 53,31%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42009" y="1312562"/>
            <a:ext cx="23152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rgbClr val="275335"/>
                </a:solidFill>
              </a:rPr>
              <a:t>Доля  расходов </a:t>
            </a:r>
          </a:p>
          <a:p>
            <a:pPr algn="ctr"/>
            <a:r>
              <a:rPr lang="ru-RU" sz="1600" b="1" dirty="0">
                <a:solidFill>
                  <a:srgbClr val="275335"/>
                </a:solidFill>
              </a:rPr>
              <a:t>других отраслей </a:t>
            </a:r>
            <a:r>
              <a:rPr lang="ru-RU" sz="1600" b="1" dirty="0" smtClean="0">
                <a:solidFill>
                  <a:srgbClr val="275335"/>
                </a:solidFill>
              </a:rPr>
              <a:t>21,07%</a:t>
            </a:r>
            <a:endParaRPr lang="ru-RU" sz="1600" b="1" dirty="0">
              <a:solidFill>
                <a:srgbClr val="275335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901596" y="1853207"/>
            <a:ext cx="252028" cy="263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972414257"/>
              </p:ext>
            </p:extLst>
          </p:nvPr>
        </p:nvGraphicFramePr>
        <p:xfrm>
          <a:off x="0" y="1"/>
          <a:ext cx="9144000" cy="1052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1" name="Схема 20"/>
          <p:cNvGraphicFramePr/>
          <p:nvPr>
            <p:extLst>
              <p:ext uri="{D42A27DB-BD31-4B8C-83A1-F6EECF244321}">
                <p14:modId xmlns:p14="http://schemas.microsoft.com/office/powerpoint/2010/main" val="20867355"/>
              </p:ext>
            </p:extLst>
          </p:nvPr>
        </p:nvGraphicFramePr>
        <p:xfrm>
          <a:off x="217782" y="1628800"/>
          <a:ext cx="849694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217782" y="1052736"/>
            <a:ext cx="8712968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Составили в 2022 году 522 163 тыс. руб., из них: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6130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7151</TotalTime>
  <Words>1187</Words>
  <Application>Microsoft Office PowerPoint</Application>
  <PresentationFormat>Экран (4:3)</PresentationFormat>
  <Paragraphs>235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Nata</cp:lastModifiedBy>
  <cp:revision>567</cp:revision>
  <cp:lastPrinted>2023-02-15T02:50:40Z</cp:lastPrinted>
  <dcterms:created xsi:type="dcterms:W3CDTF">2015-02-04T07:14:04Z</dcterms:created>
  <dcterms:modified xsi:type="dcterms:W3CDTF">2023-05-04T07:09:53Z</dcterms:modified>
</cp:coreProperties>
</file>