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94" r:id="rId2"/>
    <p:sldId id="310" r:id="rId3"/>
    <p:sldId id="311" r:id="rId4"/>
    <p:sldId id="333" r:id="rId5"/>
    <p:sldId id="334" r:id="rId6"/>
    <p:sldId id="264" r:id="rId7"/>
    <p:sldId id="313" r:id="rId8"/>
    <p:sldId id="304" r:id="rId9"/>
    <p:sldId id="267" r:id="rId10"/>
    <p:sldId id="309" r:id="rId11"/>
    <p:sldId id="315" r:id="rId12"/>
    <p:sldId id="316" r:id="rId13"/>
    <p:sldId id="317" r:id="rId14"/>
    <p:sldId id="332" r:id="rId15"/>
    <p:sldId id="318" r:id="rId16"/>
    <p:sldId id="320" r:id="rId17"/>
    <p:sldId id="322" r:id="rId18"/>
    <p:sldId id="323" r:id="rId19"/>
    <p:sldId id="324" r:id="rId20"/>
    <p:sldId id="326" r:id="rId21"/>
    <p:sldId id="328" r:id="rId22"/>
    <p:sldId id="330" r:id="rId23"/>
    <p:sldId id="312" r:id="rId24"/>
    <p:sldId id="274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  <a:srgbClr val="00D25F"/>
    <a:srgbClr val="F8FBCD"/>
    <a:srgbClr val="ACEAFE"/>
    <a:srgbClr val="ACFEFE"/>
    <a:srgbClr val="C5FBAF"/>
    <a:srgbClr val="F4F9B1"/>
    <a:srgbClr val="DEF64C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0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323350545591553E-3"/>
                  <c:y val="-3.6700938701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48140061732273E-2"/>
                  <c:y val="-2.09064664456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41150500185968E-3"/>
                  <c:y val="-4.738279494649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94941134776369E-7"/>
                  <c:y val="-1.842664247919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3292001.8</c:v>
                </c:pt>
                <c:pt idx="1">
                  <c:v>1644601.6</c:v>
                </c:pt>
                <c:pt idx="2">
                  <c:v>1994129.5</c:v>
                </c:pt>
                <c:pt idx="3">
                  <c:v>1639808.9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164705129381725E-2"/>
                  <c:y val="-4.3505116346939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71379267037964E-2"/>
                  <c:y val="-2.47911923550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14455157156523E-2"/>
                  <c:y val="-1.060951768211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085102862966918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3534982</c:v>
                </c:pt>
                <c:pt idx="1">
                  <c:v>1720501.6</c:v>
                </c:pt>
                <c:pt idx="2">
                  <c:v>1956179.5</c:v>
                </c:pt>
                <c:pt idx="3">
                  <c:v>1601858.9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9361568521372025E-3"/>
                  <c:y val="-8.035798675769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449119179994496E-3"/>
                  <c:y val="-9.9020921390161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3547166256889E-2"/>
                  <c:y val="6.969209059689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722140776628541E-2"/>
                  <c:y val="7.107419241974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-242980.20000000019</c:v>
                </c:pt>
                <c:pt idx="1">
                  <c:v>-75900</c:v>
                </c:pt>
                <c:pt idx="2">
                  <c:v>37950</c:v>
                </c:pt>
                <c:pt idx="3">
                  <c:v>37950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7872128"/>
        <c:axId val="77428928"/>
      </c:barChart>
      <c:catAx>
        <c:axId val="11787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77428928"/>
        <c:crosses val="autoZero"/>
        <c:auto val="1"/>
        <c:lblAlgn val="ctr"/>
        <c:lblOffset val="1000"/>
        <c:noMultiLvlLbl val="0"/>
      </c:catAx>
      <c:valAx>
        <c:axId val="77428928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11787212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481456690064348"/>
          <c:y val="0.16432668343650039"/>
          <c:w val="0.16518545040889177"/>
          <c:h val="0.20806415373416223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64095076689779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0.39787879302175594</c:v>
                </c:pt>
                <c:pt idx="1">
                  <c:v>0.12880069393716342</c:v>
                </c:pt>
                <c:pt idx="2">
                  <c:v>2.7787652159114523E-2</c:v>
                </c:pt>
                <c:pt idx="3">
                  <c:v>0.14412971193982033</c:v>
                </c:pt>
                <c:pt idx="4">
                  <c:v>7.4768253630220383E-2</c:v>
                </c:pt>
                <c:pt idx="5">
                  <c:v>3.9550675221691159E-2</c:v>
                </c:pt>
                <c:pt idx="6">
                  <c:v>0.18708422009023415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684551.1</c:v>
                </c:pt>
                <c:pt idx="1">
                  <c:v>221601.8</c:v>
                </c:pt>
                <c:pt idx="2">
                  <c:v>47808.7</c:v>
                </c:pt>
                <c:pt idx="3">
                  <c:v>247975.4</c:v>
                </c:pt>
                <c:pt idx="4">
                  <c:v>128638.9</c:v>
                </c:pt>
                <c:pt idx="5">
                  <c:v>68047</c:v>
                </c:pt>
                <c:pt idx="6">
                  <c:v>321878.7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1720501.6</c:v>
                </c:pt>
                <c:pt idx="1">
                  <c:v>1720501.6</c:v>
                </c:pt>
                <c:pt idx="2">
                  <c:v>1720501.6</c:v>
                </c:pt>
                <c:pt idx="3">
                  <c:v>1720501.6</c:v>
                </c:pt>
                <c:pt idx="4">
                  <c:v>1720501.6</c:v>
                </c:pt>
                <c:pt idx="5">
                  <c:v>1720501.6</c:v>
                </c:pt>
                <c:pt idx="6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2"/>
          </c:dPt>
          <c:dPt>
            <c:idx val="1"/>
            <c:bubble3D val="0"/>
            <c:explosion val="4"/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0.74675664352767812</c:v>
                </c:pt>
                <c:pt idx="1">
                  <c:v>0.25324335647232177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1284796</c:v>
                </c:pt>
                <c:pt idx="1">
                  <c:v>435705.59999999998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1720501.6</c:v>
                </c:pt>
                <c:pt idx="1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1 720 501,6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1 644 601,6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5E9813C-8B38-42F0-9B43-1857F4472819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90D41429-80FA-4769-B532-27057DFFA1EA}" type="parTrans" cxnId="{76D65B34-7E69-416B-B964-3054A93FF1DD}">
      <dgm:prSet/>
      <dgm:spPr/>
      <dgm:t>
        <a:bodyPr/>
        <a:lstStyle/>
        <a:p>
          <a:endParaRPr lang="ru-RU"/>
        </a:p>
      </dgm:t>
    </dgm:pt>
    <dgm:pt modelId="{3EB08346-51A0-44E0-A1A6-5B633D7B85E9}" type="sibTrans" cxnId="{76D65B34-7E69-416B-B964-3054A93FF1DD}">
      <dgm:prSet/>
      <dgm:spPr/>
      <dgm:t>
        <a:bodyPr/>
        <a:lstStyle/>
        <a:p>
          <a:endParaRPr lang="ru-RU"/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4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4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4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  <dgm:pt modelId="{6CEC5A79-C330-43AC-A4F6-A063F8C0AC54}" type="pres">
      <dgm:prSet presAssocID="{D5E9813C-8B38-42F0-9B43-1857F4472819}" presName="hierRoot1" presStyleCnt="0">
        <dgm:presLayoutVars>
          <dgm:hierBranch val="init"/>
        </dgm:presLayoutVars>
      </dgm:prSet>
      <dgm:spPr/>
    </dgm:pt>
    <dgm:pt modelId="{B1624E5E-B4F0-43DA-BD08-952A4CE6041A}" type="pres">
      <dgm:prSet presAssocID="{D5E9813C-8B38-42F0-9B43-1857F4472819}" presName="rootComposite1" presStyleCnt="0"/>
      <dgm:spPr/>
    </dgm:pt>
    <dgm:pt modelId="{5152D95E-0FED-4E96-A905-27C3D8DE80D5}" type="pres">
      <dgm:prSet presAssocID="{D5E9813C-8B38-42F0-9B43-1857F447281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39C4E-31AE-4912-AA0B-AE1484694671}" type="pres">
      <dgm:prSet presAssocID="{D5E9813C-8B38-42F0-9B43-1857F44728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F22DCB-A7B5-4740-B168-803E4CEB374D}" type="pres">
      <dgm:prSet presAssocID="{D5E9813C-8B38-42F0-9B43-1857F4472819}" presName="hierChild2" presStyleCnt="0"/>
      <dgm:spPr/>
    </dgm:pt>
    <dgm:pt modelId="{25B5A4B3-1725-4F06-88F2-E0765C61355E}" type="pres">
      <dgm:prSet presAssocID="{D5E9813C-8B38-42F0-9B43-1857F4472819}" presName="hierChild3" presStyleCnt="0"/>
      <dgm:spPr/>
    </dgm:pt>
  </dgm:ptLst>
  <dgm:cxnLst>
    <dgm:cxn modelId="{1592143C-3D52-4F31-B027-18CF7804CC38}" type="presOf" srcId="{D5E9813C-8B38-42F0-9B43-1857F4472819}" destId="{5152D95E-0FED-4E96-A905-27C3D8DE80D5}" srcOrd="0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57D37961-E0D6-4767-A42F-2FC592C1EDED}" type="presOf" srcId="{D7F3CA62-3240-4386-9FE9-4B857EA25710}" destId="{B3E35377-3712-4A1B-A884-B60A584EA619}" srcOrd="0" destOrd="0" presId="urn:microsoft.com/office/officeart/2005/8/layout/orgChart1"/>
    <dgm:cxn modelId="{0DB9B10D-3BAF-4203-AB1A-7648E344E809}" type="presOf" srcId="{36646E02-E6B2-459D-94C0-C11EACEEBCBA}" destId="{80BD2904-FE51-40C5-B54D-D24C4EF7460B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C9289647-68C7-4C59-B6C0-4AEE65562154}" type="presOf" srcId="{D5E9813C-8B38-42F0-9B43-1857F4472819}" destId="{BF139C4E-31AE-4912-AA0B-AE1484694671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A409D97E-FFC9-4008-9BA3-54F00D824FA7}" type="presOf" srcId="{D7F3CA62-3240-4386-9FE9-4B857EA25710}" destId="{DB62BBAB-7AA4-4246-8804-8C6CCC8DDB58}" srcOrd="1" destOrd="0" presId="urn:microsoft.com/office/officeart/2005/8/layout/orgChart1"/>
    <dgm:cxn modelId="{76D65B34-7E69-416B-B964-3054A93FF1DD}" srcId="{FB3DF14D-5245-4592-A8EF-4D1E28FD8778}" destId="{D5E9813C-8B38-42F0-9B43-1857F4472819}" srcOrd="3" destOrd="0" parTransId="{90D41429-80FA-4769-B532-27057DFFA1EA}" sibTransId="{3EB08346-51A0-44E0-A1A6-5B633D7B85E9}"/>
    <dgm:cxn modelId="{AC42EB17-EB58-4BB9-83D2-DB80F04DD5F2}" type="presOf" srcId="{FB3DF14D-5245-4592-A8EF-4D1E28FD8778}" destId="{A4EFF082-E379-4340-BDC0-C0275355A235}" srcOrd="0" destOrd="0" presId="urn:microsoft.com/office/officeart/2005/8/layout/orgChart1"/>
    <dgm:cxn modelId="{3C6688E1-AE45-4954-BE9C-96F3A3E139D2}" type="presOf" srcId="{814D4CAD-5CF5-42B1-A738-D74DFEA5FFB4}" destId="{F3BF6CAD-12EC-45BA-B25E-DEA28EBDEA7A}" srcOrd="0" destOrd="0" presId="urn:microsoft.com/office/officeart/2005/8/layout/orgChart1"/>
    <dgm:cxn modelId="{C4AEE346-C507-4AD3-A9C4-548B8FD2D6C9}" type="presOf" srcId="{814D4CAD-5CF5-42B1-A738-D74DFEA5FFB4}" destId="{8E79C9C7-A4D0-47C2-AE50-367BAF0D053F}" srcOrd="1" destOrd="0" presId="urn:microsoft.com/office/officeart/2005/8/layout/orgChart1"/>
    <dgm:cxn modelId="{F39B2704-983E-4D0F-8018-5CE834E73EEB}" type="presOf" srcId="{36646E02-E6B2-459D-94C0-C11EACEEBCBA}" destId="{1D285D2F-8812-44E0-9553-AEF8CF7AC85C}" srcOrd="1" destOrd="0" presId="urn:microsoft.com/office/officeart/2005/8/layout/orgChart1"/>
    <dgm:cxn modelId="{E5A0C7FE-875D-42D7-91FB-1C2806D0107A}" type="presParOf" srcId="{A4EFF082-E379-4340-BDC0-C0275355A235}" destId="{F2B801B7-2AF2-498C-8CCD-32CF3F482356}" srcOrd="0" destOrd="0" presId="urn:microsoft.com/office/officeart/2005/8/layout/orgChart1"/>
    <dgm:cxn modelId="{E4E12AC9-770E-4F72-8ACF-FE22B7047BB6}" type="presParOf" srcId="{F2B801B7-2AF2-498C-8CCD-32CF3F482356}" destId="{A8AFE020-9282-4C1E-8C8E-1FA5E11016EE}" srcOrd="0" destOrd="0" presId="urn:microsoft.com/office/officeart/2005/8/layout/orgChart1"/>
    <dgm:cxn modelId="{32ABADE8-C825-4C23-AAF2-8F240CFE28CF}" type="presParOf" srcId="{A8AFE020-9282-4C1E-8C8E-1FA5E11016EE}" destId="{F3BF6CAD-12EC-45BA-B25E-DEA28EBDEA7A}" srcOrd="0" destOrd="0" presId="urn:microsoft.com/office/officeart/2005/8/layout/orgChart1"/>
    <dgm:cxn modelId="{BE2A9B9E-3F90-4F89-9FA0-9EC6178CBF8D}" type="presParOf" srcId="{A8AFE020-9282-4C1E-8C8E-1FA5E11016EE}" destId="{8E79C9C7-A4D0-47C2-AE50-367BAF0D053F}" srcOrd="1" destOrd="0" presId="urn:microsoft.com/office/officeart/2005/8/layout/orgChart1"/>
    <dgm:cxn modelId="{4A1F83EB-FDC6-48AC-AC64-9C1FA4F1E593}" type="presParOf" srcId="{F2B801B7-2AF2-498C-8CCD-32CF3F482356}" destId="{0037A5B5-700E-409B-9966-687C7D60823C}" srcOrd="1" destOrd="0" presId="urn:microsoft.com/office/officeart/2005/8/layout/orgChart1"/>
    <dgm:cxn modelId="{2F5E1059-944D-4E48-9547-7A12EC778293}" type="presParOf" srcId="{F2B801B7-2AF2-498C-8CCD-32CF3F482356}" destId="{5875A817-D721-4C08-B9AF-A2DB43FF7128}" srcOrd="2" destOrd="0" presId="urn:microsoft.com/office/officeart/2005/8/layout/orgChart1"/>
    <dgm:cxn modelId="{9E6D6AA0-29EC-4695-9476-95E750DB12AA}" type="presParOf" srcId="{A4EFF082-E379-4340-BDC0-C0275355A235}" destId="{748E5DD2-337E-44E3-9C33-36949CFCEC3A}" srcOrd="1" destOrd="0" presId="urn:microsoft.com/office/officeart/2005/8/layout/orgChart1"/>
    <dgm:cxn modelId="{B000D863-1A0D-4278-BFFB-90EE6D707376}" type="presParOf" srcId="{748E5DD2-337E-44E3-9C33-36949CFCEC3A}" destId="{7F5359DC-CE19-4313-A273-A9F71B41186B}" srcOrd="0" destOrd="0" presId="urn:microsoft.com/office/officeart/2005/8/layout/orgChart1"/>
    <dgm:cxn modelId="{1A48DCDB-D0B3-478C-965E-568A4E18F9F0}" type="presParOf" srcId="{7F5359DC-CE19-4313-A273-A9F71B41186B}" destId="{B3E35377-3712-4A1B-A884-B60A584EA619}" srcOrd="0" destOrd="0" presId="urn:microsoft.com/office/officeart/2005/8/layout/orgChart1"/>
    <dgm:cxn modelId="{CD8BE10D-B41F-49BB-96A3-B64E47F7F232}" type="presParOf" srcId="{7F5359DC-CE19-4313-A273-A9F71B41186B}" destId="{DB62BBAB-7AA4-4246-8804-8C6CCC8DDB58}" srcOrd="1" destOrd="0" presId="urn:microsoft.com/office/officeart/2005/8/layout/orgChart1"/>
    <dgm:cxn modelId="{9BEB7A33-D532-48EC-ABDE-3DEB4191FA6D}" type="presParOf" srcId="{748E5DD2-337E-44E3-9C33-36949CFCEC3A}" destId="{F240C4D5-1951-4407-941B-2C97F6898EFF}" srcOrd="1" destOrd="0" presId="urn:microsoft.com/office/officeart/2005/8/layout/orgChart1"/>
    <dgm:cxn modelId="{A56228F0-52C9-4DB9-A908-B4E40C95C0B2}" type="presParOf" srcId="{748E5DD2-337E-44E3-9C33-36949CFCEC3A}" destId="{4D93DF5E-526B-4717-9183-93B2050740B6}" srcOrd="2" destOrd="0" presId="urn:microsoft.com/office/officeart/2005/8/layout/orgChart1"/>
    <dgm:cxn modelId="{04884A49-9A7E-44A4-BF53-926111F9D109}" type="presParOf" srcId="{A4EFF082-E379-4340-BDC0-C0275355A235}" destId="{0ACCDAF3-394D-4780-A269-A7DFD6571E7C}" srcOrd="2" destOrd="0" presId="urn:microsoft.com/office/officeart/2005/8/layout/orgChart1"/>
    <dgm:cxn modelId="{2AB743F0-38E6-4950-8884-A5A8A5C5504F}" type="presParOf" srcId="{0ACCDAF3-394D-4780-A269-A7DFD6571E7C}" destId="{5A7C1492-AC4F-4416-8FAE-4D4E38870E01}" srcOrd="0" destOrd="0" presId="urn:microsoft.com/office/officeart/2005/8/layout/orgChart1"/>
    <dgm:cxn modelId="{39904F42-4944-4D64-B4CB-6994C659FEA0}" type="presParOf" srcId="{5A7C1492-AC4F-4416-8FAE-4D4E38870E01}" destId="{80BD2904-FE51-40C5-B54D-D24C4EF7460B}" srcOrd="0" destOrd="0" presId="urn:microsoft.com/office/officeart/2005/8/layout/orgChart1"/>
    <dgm:cxn modelId="{068E4FEA-54AA-49C5-8F90-426F6149028E}" type="presParOf" srcId="{5A7C1492-AC4F-4416-8FAE-4D4E38870E01}" destId="{1D285D2F-8812-44E0-9553-AEF8CF7AC85C}" srcOrd="1" destOrd="0" presId="urn:microsoft.com/office/officeart/2005/8/layout/orgChart1"/>
    <dgm:cxn modelId="{789BC2DE-74A7-482E-A676-A565C48F34CE}" type="presParOf" srcId="{0ACCDAF3-394D-4780-A269-A7DFD6571E7C}" destId="{152221B6-EC2A-4846-856F-03D4369F3EBF}" srcOrd="1" destOrd="0" presId="urn:microsoft.com/office/officeart/2005/8/layout/orgChart1"/>
    <dgm:cxn modelId="{C0340E68-34F2-468D-959D-90589C7A9166}" type="presParOf" srcId="{0ACCDAF3-394D-4780-A269-A7DFD6571E7C}" destId="{92BC769A-5E70-431B-A5C2-E309A0AF46AF}" srcOrd="2" destOrd="0" presId="urn:microsoft.com/office/officeart/2005/8/layout/orgChart1"/>
    <dgm:cxn modelId="{27491FAD-DF6C-48DB-9742-CBFCE9C765DA}" type="presParOf" srcId="{A4EFF082-E379-4340-BDC0-C0275355A235}" destId="{6CEC5A79-C330-43AC-A4F6-A063F8C0AC54}" srcOrd="3" destOrd="0" presId="urn:microsoft.com/office/officeart/2005/8/layout/orgChart1"/>
    <dgm:cxn modelId="{729E39A4-EAE8-488B-B758-1C213000BC94}" type="presParOf" srcId="{6CEC5A79-C330-43AC-A4F6-A063F8C0AC54}" destId="{B1624E5E-B4F0-43DA-BD08-952A4CE6041A}" srcOrd="0" destOrd="0" presId="urn:microsoft.com/office/officeart/2005/8/layout/orgChart1"/>
    <dgm:cxn modelId="{70B9EB4B-1E26-47FD-ACDE-AB4D15D8FD30}" type="presParOf" srcId="{B1624E5E-B4F0-43DA-BD08-952A4CE6041A}" destId="{5152D95E-0FED-4E96-A905-27C3D8DE80D5}" srcOrd="0" destOrd="0" presId="urn:microsoft.com/office/officeart/2005/8/layout/orgChart1"/>
    <dgm:cxn modelId="{32259F77-7A66-4499-A028-A7EC5039813E}" type="presParOf" srcId="{B1624E5E-B4F0-43DA-BD08-952A4CE6041A}" destId="{BF139C4E-31AE-4912-AA0B-AE1484694671}" srcOrd="1" destOrd="0" presId="urn:microsoft.com/office/officeart/2005/8/layout/orgChart1"/>
    <dgm:cxn modelId="{0E9124E1-BC70-423E-BFC0-8C08604D186F}" type="presParOf" srcId="{6CEC5A79-C330-43AC-A4F6-A063F8C0AC54}" destId="{5CF22DCB-A7B5-4740-B168-803E4CEB374D}" srcOrd="1" destOrd="0" presId="urn:microsoft.com/office/officeart/2005/8/layout/orgChart1"/>
    <dgm:cxn modelId="{B675E325-1CCF-4F76-B463-60AA84BB273D}" type="presParOf" srcId="{6CEC5A79-C330-43AC-A4F6-A063F8C0AC54}" destId="{25B5A4B3-1725-4F06-88F2-E0765C6135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37945823-B4B2-49D0-A4ED-8583F6A17910}" type="presOf" srcId="{9D6328B3-3D5F-410C-9275-2F3B736C0074}" destId="{0999DAA6-78E7-4C62-AD9F-BB89E1F317A5}" srcOrd="0" destOrd="0" presId="urn:microsoft.com/office/officeart/2008/layout/RadialCluster"/>
    <dgm:cxn modelId="{9DBE16A5-4DD4-49AE-A38E-E6EDF3C3B6F8}" type="presOf" srcId="{C9BABCCA-8569-4ABA-B03B-D830CDA9F6D4}" destId="{8B244CFF-22F3-49C3-BAD4-562F5B34DCEA}" srcOrd="0" destOrd="0" presId="urn:microsoft.com/office/officeart/2008/layout/RadialCluster"/>
    <dgm:cxn modelId="{819271D5-D77C-4AC6-AF6B-AD9B0458F883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2E5A7813-1F3F-4A28-A87E-FBEFF61C928B}" type="presOf" srcId="{BF147029-5588-4C67-A975-3EDDF959302B}" destId="{A7E70BED-E9F9-4186-91D6-4C4AD5C34513}" srcOrd="0" destOrd="0" presId="urn:microsoft.com/office/officeart/2008/layout/RadialCluster"/>
    <dgm:cxn modelId="{F64A2D49-C2AF-4B7D-82AD-4F122469E44B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00EBD981-CEB8-40E1-9727-56DF5FECBF3B}" type="presOf" srcId="{B48DC76A-8C89-4A47-A084-03205D8C4A2A}" destId="{A1F9C609-4FDF-427E-A3A7-017CF8E0D1F8}" srcOrd="0" destOrd="0" presId="urn:microsoft.com/office/officeart/2008/layout/RadialCluster"/>
    <dgm:cxn modelId="{82AD47B7-DE98-4905-A4A5-52DCC0C55C7C}" type="presOf" srcId="{2C971819-3A7E-44D6-A607-E41E2CC546CA}" destId="{2A42BF92-E0CA-4C74-94D9-9AE3F426003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BEAC000D-9DA5-49D8-9CBA-5F342CC884EB}" type="presOf" srcId="{51B0975B-EA65-4A15-BAF2-DB307B86BC96}" destId="{341F0CCF-4C81-46C6-BAD1-DDC17631079D}" srcOrd="0" destOrd="0" presId="urn:microsoft.com/office/officeart/2008/layout/RadialCluster"/>
    <dgm:cxn modelId="{A8A5181C-EC22-4675-A34F-F2248B889BA7}" type="presParOf" srcId="{8B244CFF-22F3-49C3-BAD4-562F5B34DCEA}" destId="{767A95D3-4209-465C-93E1-7443651645A0}" srcOrd="0" destOrd="0" presId="urn:microsoft.com/office/officeart/2008/layout/RadialCluster"/>
    <dgm:cxn modelId="{6F60C429-6187-475C-BF6E-4AAEC2FC2DFB}" type="presParOf" srcId="{767A95D3-4209-465C-93E1-7443651645A0}" destId="{55E128A9-086C-4AB0-9BB3-7B78F9CA19C8}" srcOrd="0" destOrd="0" presId="urn:microsoft.com/office/officeart/2008/layout/RadialCluster"/>
    <dgm:cxn modelId="{E4D535E4-A082-4E8A-BD00-D237BAA0ED66}" type="presParOf" srcId="{767A95D3-4209-465C-93E1-7443651645A0}" destId="{2A42BF92-E0CA-4C74-94D9-9AE3F4260038}" srcOrd="1" destOrd="0" presId="urn:microsoft.com/office/officeart/2008/layout/RadialCluster"/>
    <dgm:cxn modelId="{7100225A-024E-4FE9-8F84-D23112534BF8}" type="presParOf" srcId="{767A95D3-4209-465C-93E1-7443651645A0}" destId="{A7E70BED-E9F9-4186-91D6-4C4AD5C34513}" srcOrd="2" destOrd="0" presId="urn:microsoft.com/office/officeart/2008/layout/RadialCluster"/>
    <dgm:cxn modelId="{3F73958B-C356-4F90-820B-9D061A3FD0B4}" type="presParOf" srcId="{767A95D3-4209-465C-93E1-7443651645A0}" destId="{0999DAA6-78E7-4C62-AD9F-BB89E1F317A5}" srcOrd="3" destOrd="0" presId="urn:microsoft.com/office/officeart/2008/layout/RadialCluster"/>
    <dgm:cxn modelId="{B75174AA-4BFC-46D0-A83C-381F2260D064}" type="presParOf" srcId="{767A95D3-4209-465C-93E1-7443651645A0}" destId="{A1F9C609-4FDF-427E-A3A7-017CF8E0D1F8}" srcOrd="4" destOrd="0" presId="urn:microsoft.com/office/officeart/2008/layout/RadialCluster"/>
    <dgm:cxn modelId="{09D8DC2F-AA42-4D91-AE23-64EDAAA32521}" type="presParOf" srcId="{767A95D3-4209-465C-93E1-7443651645A0}" destId="{BF1427F8-47F7-429E-8B9A-D7AD3446727D}" srcOrd="5" destOrd="0" presId="urn:microsoft.com/office/officeart/2008/layout/RadialCluster"/>
    <dgm:cxn modelId="{A6F3B021-3331-4873-A9B3-83526F7447EF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552713" y="1299741"/>
          <a:ext cx="1116688" cy="729745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1 644 601,6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588336" y="1335364"/>
        <a:ext cx="1045442" cy="658499"/>
      </dsp:txXfrm>
    </dsp:sp>
    <dsp:sp modelId="{B3E35377-3712-4A1B-A884-B60A584EA619}">
      <dsp:nvSpPr>
        <dsp:cNvPr id="0" name=""/>
        <dsp:cNvSpPr/>
      </dsp:nvSpPr>
      <dsp:spPr>
        <a:xfrm>
          <a:off x="552713" y="2340437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1 720 501,6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589124" y="2376848"/>
        <a:ext cx="1043866" cy="673055"/>
      </dsp:txXfrm>
    </dsp:sp>
    <dsp:sp modelId="{80BD2904-FE51-40C5-B54D-D24C4EF7460B}">
      <dsp:nvSpPr>
        <dsp:cNvPr id="0" name=""/>
        <dsp:cNvSpPr/>
      </dsp:nvSpPr>
      <dsp:spPr>
        <a:xfrm>
          <a:off x="552713" y="3381132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sp:txBody>
      <dsp:txXfrm>
        <a:off x="589124" y="3417543"/>
        <a:ext cx="1043866" cy="673055"/>
      </dsp:txXfrm>
    </dsp:sp>
    <dsp:sp modelId="{5152D95E-0FED-4E96-A905-27C3D8DE80D5}">
      <dsp:nvSpPr>
        <dsp:cNvPr id="0" name=""/>
        <dsp:cNvSpPr/>
      </dsp:nvSpPr>
      <dsp:spPr>
        <a:xfrm>
          <a:off x="3544124" y="2305415"/>
          <a:ext cx="307396" cy="153698"/>
        </a:xfrm>
        <a:prstGeom prst="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3544124" y="2305415"/>
        <a:ext cx="307396" cy="15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0.77314</cdr:x>
      <cdr:y>0.86816</cdr:y>
    </cdr:from>
    <cdr:to>
      <cdr:x>0.9828</cdr:x>
      <cdr:y>0.96562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552729" y="4876130"/>
          <a:ext cx="1776971" cy="5473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12,9 %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221,6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</cdr:y>
    </cdr:from>
    <cdr:to>
      <cdr:x>0.98069</cdr:x>
      <cdr:y>0.09893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60864" y="0"/>
          <a:ext cx="1850961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39,8 %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684,5 млн. руб.</a:t>
          </a:r>
        </a:p>
      </cdr:txBody>
    </cdr:sp>
  </cdr:relSizeAnchor>
  <cdr:relSizeAnchor xmlns:cdr="http://schemas.openxmlformats.org/drawingml/2006/chartDrawing">
    <cdr:from>
      <cdr:x>0.44738</cdr:x>
      <cdr:y>0.88291</cdr:y>
    </cdr:from>
    <cdr:to>
      <cdr:x>0.67046</cdr:x>
      <cdr:y>0.98081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1" y="5040560"/>
          <a:ext cx="1938902" cy="5589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Прочие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2,8 %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47,8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</cdr:x>
      <cdr:y>0.64326</cdr:y>
    </cdr:from>
    <cdr:to>
      <cdr:x>0.13977</cdr:x>
      <cdr:y>0.72018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07505" y="3672408"/>
          <a:ext cx="1214813" cy="439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7,5 %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128,6 млн. руб.</a:t>
          </a:r>
        </a:p>
        <a:p xmlns:a="http://schemas.openxmlformats.org/drawingml/2006/main">
          <a:pPr algn="ctr"/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0.12427</cdr:x>
      <cdr:y>0.01063</cdr:y>
    </cdr:from>
    <cdr:to>
      <cdr:x>0.34357</cdr:x>
      <cdr:y>0.10956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19" y="60672"/>
          <a:ext cx="1906048" cy="5647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18,7 %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321,9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0.06015</cdr:x>
      <cdr:y>0.49191</cdr:y>
    </cdr:from>
    <cdr:to>
      <cdr:x>0.10763</cdr:x>
      <cdr:y>0.61093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22793" y="2808312"/>
          <a:ext cx="412689" cy="6794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0.40596</cdr:x>
      <cdr:y>0.84507</cdr:y>
    </cdr:from>
    <cdr:to>
      <cdr:x>0.43081</cdr:x>
      <cdr:y>0.93336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 flipV="1">
          <a:off x="3528392" y="4824537"/>
          <a:ext cx="216023" cy="504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0.66269</cdr:x>
      <cdr:y>0.84252</cdr:y>
    </cdr:from>
    <cdr:to>
      <cdr:x>0.76105</cdr:x>
      <cdr:y>0.93227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5616625" y="4732114"/>
          <a:ext cx="833649" cy="504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0.86163</cdr:x>
      <cdr:y>0.11352</cdr:y>
    </cdr:from>
    <cdr:to>
      <cdr:x>0.88396</cdr:x>
      <cdr:y>0.19408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7488831" y="648072"/>
          <a:ext cx="194127" cy="4599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0.35625</cdr:x>
      <cdr:y>0.05045</cdr:y>
    </cdr:from>
    <cdr:to>
      <cdr:x>0.40543</cdr:x>
      <cdr:y>0.10173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>
          <a:off x="3096343" y="288032"/>
          <a:ext cx="427449" cy="2927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0.14913</cdr:x>
      <cdr:y>0.73155</cdr:y>
    </cdr:from>
    <cdr:to>
      <cdr:x>0.19824</cdr:x>
      <cdr:y>0.85975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1296143" y="4176464"/>
          <a:ext cx="426840" cy="7319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0.14084</cdr:x>
      <cdr:y>0.87029</cdr:y>
    </cdr:from>
    <cdr:to>
      <cdr:x>0.30751</cdr:x>
      <cdr:y>0.97285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1224135" y="4968552"/>
          <a:ext cx="1448614" cy="585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Дорожное хозяйство 14,4 %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248,0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0.12457</cdr:y>
    </cdr:from>
    <cdr:to>
      <cdr:x>0.14443</cdr:x>
      <cdr:y>0.22713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9" y="699666"/>
          <a:ext cx="1152128" cy="576064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Транспорт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4,0 %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68,0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0.07863</cdr:x>
      <cdr:y>0.23965</cdr:y>
    </cdr:from>
    <cdr:to>
      <cdr:x>0.13663</cdr:x>
      <cdr:y>0.26487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683454" y="1368152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0.61171</cdr:x>
      <cdr:y>0.22713</cdr:y>
    </cdr:from>
    <cdr:to>
      <cdr:x>0.7196</cdr:x>
      <cdr:y>0.38994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184577" y="1275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0.72216</cdr:x>
      <cdr:y>0.85897</cdr:y>
    </cdr:from>
    <cdr:to>
      <cdr:x>0.96855</cdr:x>
      <cdr:y>0.9359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120658" y="4824512"/>
          <a:ext cx="2088275" cy="4320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</a:t>
          </a:r>
          <a:r>
            <a:rPr lang="en-US" sz="900" b="1" dirty="0" smtClean="0">
              <a:solidFill>
                <a:srgbClr val="7030A0"/>
              </a:solidFill>
            </a:rPr>
            <a:t>210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896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1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0.73915</cdr:x>
      <cdr:y>0.03846</cdr:y>
    </cdr:from>
    <cdr:to>
      <cdr:x>0.97454</cdr:x>
      <cdr:y>0.11538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64656" y="216015"/>
          <a:ext cx="1995045" cy="4320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</a:t>
          </a:r>
          <a:r>
            <a:rPr lang="en-US" sz="900" b="1" dirty="0" smtClean="0">
              <a:solidFill>
                <a:srgbClr val="7030A0"/>
              </a:solidFill>
            </a:rPr>
            <a:t>62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370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6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0.76923</cdr:y>
    </cdr:from>
    <cdr:to>
      <cdr:x>0.23789</cdr:x>
      <cdr:y>0.87076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42" y="4320476"/>
          <a:ext cx="1944182" cy="570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экономики </a:t>
          </a:r>
          <a:r>
            <a:rPr lang="en-US" sz="900" b="1" dirty="0" smtClean="0">
              <a:solidFill>
                <a:srgbClr val="7030A0"/>
              </a:solidFill>
            </a:rPr>
            <a:t>26 553</a:t>
          </a:r>
          <a:r>
            <a:rPr lang="ru-RU" sz="900" b="1" dirty="0" smtClean="0">
              <a:solidFill>
                <a:srgbClr val="7030A0"/>
              </a:solidFill>
            </a:rPr>
            <a:t>,0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0.32285</cdr:x>
      <cdr:y>0.87179</cdr:y>
    </cdr:from>
    <cdr:to>
      <cdr:x>0.48626</cdr:x>
      <cdr:y>0.94872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11" y="4896517"/>
          <a:ext cx="1384979" cy="4320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12</a:t>
          </a:r>
          <a:r>
            <a:rPr lang="ru-RU" sz="900" b="1" dirty="0" smtClean="0">
              <a:solidFill>
                <a:srgbClr val="7030A0"/>
              </a:solidFill>
            </a:rPr>
            <a:t>8 638,9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0.03185</cdr:x>
      <cdr:y>0.02175</cdr:y>
    </cdr:from>
    <cdr:to>
      <cdr:x>0.25115</cdr:x>
      <cdr:y>0.12431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9973" y="122163"/>
          <a:ext cx="1858674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7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247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0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0.84111</cdr:x>
      <cdr:y>0.8372</cdr:y>
    </cdr:from>
    <cdr:to>
      <cdr:x>0.94899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28792" y="5472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0.37383</cdr:x>
      <cdr:y>0.47436</cdr:y>
    </cdr:from>
    <cdr:to>
      <cdr:x>0.72216</cdr:x>
      <cdr:y>0.5641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68390" y="2664302"/>
          <a:ext cx="2952289" cy="50403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Программные расходы 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7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4,7 %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(1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284 796,0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тыс. рублей)</a:t>
          </a:r>
          <a:endParaRPr lang="ru-RU" sz="12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0.16142</cdr:x>
      <cdr:y>0.23077</cdr:y>
    </cdr:from>
    <cdr:to>
      <cdr:x>0.50127</cdr:x>
      <cdr:y>0.32051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68153" y="1296148"/>
          <a:ext cx="2880320" cy="5040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Непрограммные расходы 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2</a:t>
          </a:r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5,3 % (435 705,6 тыс. рублей)</a:t>
          </a:r>
        </a:p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995B-BDAC-4A07-8C2F-C7907869860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7748-150F-4CA2-A8CD-6D845A81A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бюджета на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плановый период </a:t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2026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2027 годов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«город Усть-Кут»</a:t>
            </a: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3027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80" y="42373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59203"/>
              </p:ext>
            </p:extLst>
          </p:nvPr>
        </p:nvGraphicFramePr>
        <p:xfrm>
          <a:off x="323527" y="908720"/>
          <a:ext cx="8496944" cy="51472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417"/>
                <a:gridCol w="5180181"/>
                <a:gridCol w="946331"/>
                <a:gridCol w="1028753"/>
                <a:gridCol w="928262"/>
              </a:tblGrid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на 2018-2027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22 565,3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08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464 718,5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469 727,5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414 165,1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5 0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6 00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2 981,5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1 050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1 15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1 250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2013-2030гг."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284 796,0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401 400,9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143 999,4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544734"/>
            <a:ext cx="909636" cy="36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837" y="569298"/>
            <a:ext cx="7578887" cy="657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муниципальным 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имуществом на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на территории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76758"/>
              </p:ext>
            </p:extLst>
          </p:nvPr>
        </p:nvGraphicFramePr>
        <p:xfrm>
          <a:off x="431999" y="1628800"/>
          <a:ext cx="8208911" cy="445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420"/>
                <a:gridCol w="1152128"/>
                <a:gridCol w="1152128"/>
                <a:gridCol w="93523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Содержание муниципального имущества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835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 текущего ремонта зданий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</a:t>
                      </a:r>
                      <a:r>
                        <a:rPr lang="en-US" sz="1000" dirty="0" smtClean="0"/>
                        <a:t>313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1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Проведение</a:t>
                      </a:r>
                      <a:r>
                        <a:rPr lang="ru-RU" sz="1000" baseline="0" dirty="0" smtClean="0"/>
                        <a:t> работ по оценке муниципального имущества, </a:t>
                      </a:r>
                      <a:r>
                        <a:rPr lang="ru-RU" sz="1000" dirty="0" smtClean="0"/>
                        <a:t>земельный контроль, арендная плата за пользование земельными участками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</a:t>
                      </a:r>
                      <a:r>
                        <a:rPr lang="en-US" sz="1000" dirty="0" smtClean="0"/>
                        <a:t>693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3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кадастровых работ в отношении объектов недвижимости (в </a:t>
                      </a:r>
                      <a:r>
                        <a:rPr lang="ru-RU" sz="1000" dirty="0" err="1" smtClean="0"/>
                        <a:t>т.ч</a:t>
                      </a:r>
                      <a:r>
                        <a:rPr lang="ru-RU" sz="1000" dirty="0" smtClean="0"/>
                        <a:t>. земельных участков)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123,6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174,1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563,</a:t>
                      </a: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Транспортный налог, госпошлина за постановку на учет транспортных средств, налоги, пошлины и сборы, НДС при реализации имущества </a:t>
                      </a:r>
                      <a:r>
                        <a:rPr lang="ru-RU" sz="1000" dirty="0" err="1" smtClean="0"/>
                        <a:t>мун</a:t>
                      </a:r>
                      <a:r>
                        <a:rPr lang="ru-RU" sz="1000" dirty="0" smtClean="0"/>
                        <a:t>. казны физ. лицам,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3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Средства бюджета</a:t>
                      </a:r>
                      <a:r>
                        <a:rPr lang="ru-RU" sz="10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1000" baseline="0" dirty="0" err="1" smtClean="0"/>
                        <a:t>кап.ремонт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607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61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</a:t>
                      </a:r>
                      <a:r>
                        <a:rPr lang="ru-RU" sz="1000" baseline="0" dirty="0" smtClean="0"/>
                        <a:t> коммунальных услуг за объекты муниципальной собственности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baseline="0" dirty="0" smtClean="0"/>
                        <a:t>709,</a:t>
                      </a:r>
                      <a:r>
                        <a:rPr lang="ru-RU" sz="1000" baseline="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Финансовая поддержка реализации инициативных проектов (ИП "Молодое поколение выбирает звук и свет!")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2 00</a:t>
                      </a: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правообладателей ранее учтенных объектов недвижимости в соответствии со ст.69.1 ФЗ от 13 июля 2015г. № 218-ФЗ "О государственной регистрации недвижимости"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245</a:t>
                      </a:r>
                      <a:r>
                        <a:rPr lang="ru-RU" sz="1000" dirty="0" smtClean="0"/>
                        <a:t>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Строительство ПС 35/6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"Микрорайон", ЛЭП 35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в г. Усть-Кут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150,0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0</a:t>
                      </a:r>
                      <a:r>
                        <a:rPr lang="en-US" sz="1000" b="1" dirty="0" smtClean="0"/>
                        <a:t>48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971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360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85" y="43899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96336" y="1321589"/>
            <a:ext cx="1079251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1044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движения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территории Усть-Кутского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6581"/>
              </p:ext>
            </p:extLst>
          </p:nvPr>
        </p:nvGraphicFramePr>
        <p:xfrm>
          <a:off x="395537" y="1628800"/>
          <a:ext cx="8352927" cy="432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151"/>
                <a:gridCol w="1092375"/>
                <a:gridCol w="873900"/>
                <a:gridCol w="946726"/>
                <a:gridCol w="924775"/>
              </a:tblGrid>
              <a:tr h="4310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Приобретение</a:t>
                      </a:r>
                      <a:r>
                        <a:rPr lang="ru-RU" sz="1000" baseline="0" dirty="0" smtClean="0"/>
                        <a:t> и установка баннеров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7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82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</a:t>
                      </a:r>
                      <a:r>
                        <a:rPr lang="en-US" sz="1000" dirty="0" smtClean="0"/>
                        <a:t>56</a:t>
                      </a:r>
                      <a:r>
                        <a:rPr lang="ru-RU" sz="1000" dirty="0" smtClean="0"/>
                        <a:t>,4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44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95,4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Мониторинг дорожного движения улично-дорожной сети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1 539,7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78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Актуализация проекта организации дорожного движения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1 888,7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3 062,4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301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6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923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337,0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5</a:t>
                      </a:r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8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252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36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030"/>
            <a:ext cx="6863605" cy="1055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00451"/>
              </p:ext>
            </p:extLst>
          </p:nvPr>
        </p:nvGraphicFramePr>
        <p:xfrm>
          <a:off x="395536" y="1580601"/>
          <a:ext cx="838613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296144"/>
                <a:gridCol w="1080120"/>
                <a:gridCol w="774987"/>
                <a:gridCol w="792088"/>
                <a:gridCol w="770383"/>
              </a:tblGrid>
              <a:tr h="3362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900" baseline="0" dirty="0" smtClean="0"/>
                        <a:t>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Иркутск,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Томск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1 867,8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2 668,3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автодорог местного значения, в том числе </a:t>
                      </a:r>
                      <a:r>
                        <a:rPr lang="ru-RU" sz="900" b="0" dirty="0" smtClean="0"/>
                        <a:t>второстепенные дороги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423 842,0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648,3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86 364,4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887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Восстановление, обустройство и ремонт тротуаров,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лестниц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37 735,1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5 217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5 426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Содержание улично-дорожной сети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r>
                        <a:rPr lang="en-US" sz="900" dirty="0" smtClean="0"/>
                        <a:t>3</a:t>
                      </a:r>
                      <a:r>
                        <a:rPr lang="ru-RU" sz="900" dirty="0" smtClean="0"/>
                        <a:t> 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,</a:t>
                      </a:r>
                      <a:r>
                        <a:rPr lang="en-US" sz="900" dirty="0" smtClean="0"/>
                        <a:t>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Ледовая дорога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Ямочный ремонт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6 157,6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796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Обслуживание, установка дорожных знаков, светофорных объектов и т.п.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6 117,5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9 714,3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10 102,9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2 467,4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36 706,8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13 000,0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3 300,0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17 000,0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Оборудование остановочных пунктов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4 970,1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913,6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950,2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988,1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мостового перехода через протоку р. 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253,4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Оценка технического состояния автомобильных дорог общего пользования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Работы по обследованию, очистке и содержанию сетей ливневой канализации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5 373,9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8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Строительный контроль за качеством выполнения работ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Видеонаблюдение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182,0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6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Устройство пешеходного перехода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1 568,9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799,8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60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59744" cy="79092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городского поселения) «Развитие дорожного хозяйства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60894"/>
              </p:ext>
            </p:extLst>
          </p:nvPr>
        </p:nvGraphicFramePr>
        <p:xfrm>
          <a:off x="395536" y="1410525"/>
          <a:ext cx="8424935" cy="511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080120"/>
                <a:gridCol w="1080120"/>
                <a:gridCol w="864096"/>
                <a:gridCol w="876324"/>
                <a:gridCol w="851867"/>
              </a:tblGrid>
              <a:tr h="4920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7888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Устройство водоотводной канавы с укладкой водопропускных труб по ул. Котовского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510,7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36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спец. техники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59 985,1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18 440,0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по ремонту подъездной автодороги по ул. Кирова к</a:t>
                      </a:r>
                      <a:r>
                        <a:rPr lang="ru-RU" sz="900" baseline="0" dirty="0" smtClean="0"/>
                        <a:t> Физкультурно-оздоровительному комплексу открытого типа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1 200,0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автомобильной дороги по </a:t>
                      </a:r>
                      <a:r>
                        <a:rPr lang="ru-RU" sz="900" dirty="0" err="1" smtClean="0"/>
                        <a:t>ул.Новая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ул.Кедровая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ул.Ставропольская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ул.Красной</a:t>
                      </a:r>
                      <a:r>
                        <a:rPr lang="ru-RU" sz="900" dirty="0" smtClean="0"/>
                        <a:t> звезды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-Куте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реконструкцию моста через </a:t>
                      </a:r>
                      <a:r>
                        <a:rPr lang="ru-RU" sz="900" dirty="0" err="1" smtClean="0"/>
                        <a:t>р.Кута</a:t>
                      </a:r>
                      <a:r>
                        <a:rPr lang="ru-RU" sz="900" dirty="0" smtClean="0"/>
                        <a:t>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 на автомобильной дороге "Усть-Кут - Омолой"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автомобильной дороги по </a:t>
                      </a:r>
                      <a:r>
                        <a:rPr lang="ru-RU" sz="900" b="0" dirty="0" err="1" smtClean="0"/>
                        <a:t>ул.Новая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ул.Кедровая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ул.Ставропольская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ул.Красной</a:t>
                      </a:r>
                      <a:r>
                        <a:rPr lang="ru-RU" sz="900" b="0" dirty="0" smtClean="0"/>
                        <a:t> звезды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-Куте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Реконструкция моста через </a:t>
                      </a:r>
                      <a:r>
                        <a:rPr lang="ru-RU" sz="900" b="0" dirty="0" err="1" smtClean="0"/>
                        <a:t>р.Кута</a:t>
                      </a:r>
                      <a:r>
                        <a:rPr lang="ru-RU" sz="900" b="0" dirty="0" smtClean="0"/>
                        <a:t>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 на автомобильной дороге "Усть-Кут - Омолой"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Замена бордюрного камня ул. Кирова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37 456,1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499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547 115,7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522 988,1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242 452,3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239 162,5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608 745,2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05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186115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804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42356"/>
              </p:ext>
            </p:extLst>
          </p:nvPr>
        </p:nvGraphicFramePr>
        <p:xfrm>
          <a:off x="367680" y="1578184"/>
          <a:ext cx="8332737" cy="155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296"/>
                <a:gridCol w="1308415"/>
                <a:gridCol w="1002740"/>
                <a:gridCol w="981857"/>
                <a:gridCol w="1051429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30 382,5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68 047,0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32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30 382,5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68 047,0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64" y="41556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6017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76218"/>
            <a:ext cx="7570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муниципального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2022-2026 годы"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7307"/>
              </p:ext>
            </p:extLst>
          </p:nvPr>
        </p:nvGraphicFramePr>
        <p:xfrm>
          <a:off x="382527" y="4581129"/>
          <a:ext cx="8317889" cy="147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449"/>
                <a:gridCol w="1385760"/>
                <a:gridCol w="1507277"/>
                <a:gridCol w="1451403"/>
              </a:tblGrid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77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7</a:t>
                      </a:r>
                      <a:r>
                        <a:rPr lang="en-US" sz="1000" dirty="0" smtClean="0"/>
                        <a:t>50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00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</a:t>
                      </a:r>
                      <a:r>
                        <a:rPr lang="en-US" sz="1000" b="1" dirty="0" smtClean="0"/>
                        <a:t>50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25599" y="4330408"/>
            <a:ext cx="888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err="1"/>
              <a:t>Тыс.руб</a:t>
            </a:r>
            <a:r>
              <a:rPr lang="ru-RU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36586"/>
              </p:ext>
            </p:extLst>
          </p:nvPr>
        </p:nvGraphicFramePr>
        <p:xfrm>
          <a:off x="435209" y="1441329"/>
          <a:ext cx="8280921" cy="1999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775"/>
                <a:gridCol w="1296144"/>
                <a:gridCol w="1008112"/>
                <a:gridCol w="1008112"/>
                <a:gridCol w="975778"/>
              </a:tblGrid>
              <a:tr h="4034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01.11.2024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проверки в целях аттестации работников, назначенных в качестве лиц, ответственных за обеспечение транспортной безопасности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квалификации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36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65726" y="1209890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344" y="356984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«Обеспечение первичных мер пожарной безопасности на территории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-2026 годы»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61856" y="3996161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06792"/>
              </p:ext>
            </p:extLst>
          </p:nvPr>
        </p:nvGraphicFramePr>
        <p:xfrm>
          <a:off x="431340" y="4221088"/>
          <a:ext cx="828092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960"/>
                <a:gridCol w="1611030"/>
                <a:gridCol w="1182197"/>
                <a:gridCol w="1161733"/>
              </a:tblGrid>
              <a:tr h="3916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89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Опашка населенных пунктов, создание противопожарных минерализованных полос в границах лесных участков с населенными пунктами (пос. </a:t>
                      </a:r>
                      <a:r>
                        <a:rPr lang="ru-RU" sz="1000" dirty="0" err="1" smtClean="0">
                          <a:latin typeface="+mn-lt"/>
                        </a:rPr>
                        <a:t>Зыряновка</a:t>
                      </a:r>
                      <a:r>
                        <a:rPr lang="ru-RU" sz="1000" dirty="0" smtClean="0">
                          <a:latin typeface="+mn-lt"/>
                        </a:rPr>
                        <a:t> , </a:t>
                      </a:r>
                      <a:r>
                        <a:rPr lang="ru-RU" sz="1000" dirty="0" err="1" smtClean="0">
                          <a:latin typeface="+mn-lt"/>
                        </a:rPr>
                        <a:t>Севергео</a:t>
                      </a:r>
                      <a:r>
                        <a:rPr lang="ru-RU" sz="1000" dirty="0" smtClean="0">
                          <a:latin typeface="+mn-lt"/>
                        </a:rPr>
                        <a:t> , пос. старый РЭБ, пос. Светлый на </a:t>
                      </a:r>
                      <a:r>
                        <a:rPr lang="ru-RU" sz="1000" dirty="0" err="1" smtClean="0">
                          <a:latin typeface="+mn-lt"/>
                        </a:rPr>
                        <a:t>Бирюсинке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Кирзавод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Мостоотряд</a:t>
                      </a:r>
                      <a:r>
                        <a:rPr lang="ru-RU" sz="1000" dirty="0" smtClean="0">
                          <a:latin typeface="+mn-lt"/>
                        </a:rPr>
                        <a:t>).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480,3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505,2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459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Выкос сухой травы на пустырях и заброшенных участках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553,9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576,1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694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Устройство и обновление информационных стендов, изготовление листовок, памяток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81,7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84,7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567,5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1 121,4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1 166,0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5795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2017-2027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61239"/>
              </p:ext>
            </p:extLst>
          </p:nvPr>
        </p:nvGraphicFramePr>
        <p:xfrm>
          <a:off x="393054" y="1441327"/>
          <a:ext cx="8352927" cy="450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38"/>
                <a:gridCol w="1296144"/>
                <a:gridCol w="1008112"/>
                <a:gridCol w="1008112"/>
                <a:gridCol w="933621"/>
              </a:tblGrid>
              <a:tr h="442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Субсидия на финансовое обеспечение затрат, связанных с переводом на индивидуальное (поквартирное) теплоснабжение индивидуальных жилых домов, квартир в многоквартирных домах жилого фонда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5 683,8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Подготовка коммунальных объектов к отопительному сезону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56 536,8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10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 0</a:t>
                      </a: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17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Строительство котельной на биотопливе в районе п. РЭБ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772 607,4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258 821,4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Строительство комплексных очистных сооружений в районе п. РЭБ 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757 770,5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386 719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Проектирование по переводу жилых помещений на индивидуальное </a:t>
                      </a:r>
                      <a:r>
                        <a:rPr lang="ru-RU" sz="1000" dirty="0" err="1" smtClean="0">
                          <a:latin typeface="+mn-lt"/>
                        </a:rPr>
                        <a:t>электроотопление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80,0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3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Разработка проектно-сметной документации на перевод котельной «Лена» ул. Кирова, строение 105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-Кута на газ, как основное топливо и котельной «Центральная» ул. </a:t>
                      </a:r>
                      <a:r>
                        <a:rPr lang="ru-RU" sz="1000" dirty="0" err="1" smtClean="0">
                          <a:latin typeface="+mn-lt"/>
                        </a:rPr>
                        <a:t>Хорошилова</a:t>
                      </a:r>
                      <a:r>
                        <a:rPr lang="ru-RU" sz="1000" dirty="0" smtClean="0">
                          <a:latin typeface="+mn-lt"/>
                        </a:rPr>
                        <a:t>, строение 1 г. Усть-Кута на газ, как основное топливо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97 262,5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+mn-lt"/>
                        </a:rPr>
                        <a:t>Кап.ремонт</a:t>
                      </a:r>
                      <a:r>
                        <a:rPr lang="ru-RU" sz="1000" dirty="0" smtClean="0">
                          <a:latin typeface="+mn-lt"/>
                        </a:rPr>
                        <a:t> инженерных сетей </a:t>
                      </a:r>
                      <a:r>
                        <a:rPr lang="ru-RU" sz="1000" dirty="0" err="1" smtClean="0">
                          <a:latin typeface="+mn-lt"/>
                        </a:rPr>
                        <a:t>пос.Курорт</a:t>
                      </a:r>
                      <a:r>
                        <a:rPr lang="ru-RU" sz="1000" dirty="0" smtClean="0">
                          <a:latin typeface="+mn-lt"/>
                        </a:rPr>
                        <a:t>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2 184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1 694 862,7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268 838,4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  <a:cs typeface="Arial Cyr" pitchFamily="34" charset="0"/>
                        </a:rPr>
                        <a:t>48</a:t>
                      </a: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3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982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1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0856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83" y="449548"/>
            <a:ext cx="7138357" cy="485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«Благоустройство и обеспечение экологической безопасности на территории муниципального образования «город Усть-Кут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0058"/>
              </p:ext>
            </p:extLst>
          </p:nvPr>
        </p:nvGraphicFramePr>
        <p:xfrm>
          <a:off x="323528" y="1058044"/>
          <a:ext cx="843828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855"/>
                <a:gridCol w="875325"/>
                <a:gridCol w="948269"/>
                <a:gridCol w="729437"/>
                <a:gridCol w="780396"/>
              </a:tblGrid>
              <a:tr h="3293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Благоустройство общественных территорий,</a:t>
                      </a:r>
                      <a:r>
                        <a:rPr lang="ru-RU" sz="800" baseline="0" dirty="0" smtClean="0">
                          <a:latin typeface="+mn-lt"/>
                        </a:rPr>
                        <a:t> о</a:t>
                      </a:r>
                      <a:r>
                        <a:rPr lang="ru-RU" sz="800" dirty="0" smtClean="0">
                          <a:latin typeface="+mn-lt"/>
                        </a:rPr>
                        <a:t>зеленение и содержание зеленых насаждений, обрезка деревьев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255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47 766,1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18 835,6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9 217,5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Устройство, содержание и ремонт малых архитектурных форм (детского игрового и спортивного оборудования)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11 6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11 165,5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3 288,6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</a:t>
                      </a:r>
                      <a:r>
                        <a:rPr lang="ru-RU" sz="800" baseline="0" dirty="0" smtClean="0">
                          <a:latin typeface="+mn-lt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</a:rPr>
                        <a:t>мест общего пользования, уборка несанкционированных свалок, утилизация (захоронение) ТКО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15 532,4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32 482,5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33 781,8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Обустройство, ремонт, демонтаж площадок (мест) накопления твердых коммунальных отходов, содержание и ремонт площадок (мест) накопления ТКО, приобретение, ремонт металлических контейнеров для накопления ТКО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7 829,8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2 463,4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>
                          <a:latin typeface="+mn-lt"/>
                        </a:rPr>
                        <a:t>Содержание лестниц, обустройство, ремонт лестниц и тротуаров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8 764,1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25 547,8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22 861,3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 и ремонт памятников на территории муниципального образования "город Усть-Кут"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3 814,0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228,6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Приобретение новогодней ели, монтаж и украшение новогодних елок, горок , приобретение игрушек на новогоднюю ель, песка для песочниц, уличной парковой мебели, арт-объектов, оформление мест общего пользования к городским мероприятиям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13 627,1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23 477,5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23 477,5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5 885,2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1 726,7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Содержание кладбищ, устройство и содержание дорог на городских кладбищах, обустройство, ремонт площадок накопления ТКО, приобретение металлических бункеров для установки на кладбище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25 278,3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7 948,5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Ремонт сквера у стадиона "Водник"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проектной документации по изменению и установлению границ земель, перевод земель лесного фонда в иные категории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1 300,0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проектно-сметной документации на установку мемориала памяти погибшим на СВО и благоустройство территории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632,50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 ограждений площадей, парков, детских площадок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2 179,8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Финансовая поддержка реализации инициативных проектов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15 973,8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Обеспечение санитарно-эпидемиологического благополучия населения (уничтожение </a:t>
                      </a:r>
                      <a:r>
                        <a:rPr lang="ru-RU" sz="800" dirty="0" err="1" smtClean="0">
                          <a:latin typeface="+mn-lt"/>
                        </a:rPr>
                        <a:t>наркосодержащих</a:t>
                      </a:r>
                      <a:r>
                        <a:rPr lang="ru-RU" sz="800" dirty="0" smtClean="0">
                          <a:latin typeface="+mn-lt"/>
                        </a:rPr>
                        <a:t> растений и т.п.), видеонаблюдение, прочее благоустройство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1 050,7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110 130,2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182 247,5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146 561,1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86 464,1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49591" y="83363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26641"/>
              </p:ext>
            </p:extLst>
          </p:nvPr>
        </p:nvGraphicFramePr>
        <p:xfrm>
          <a:off x="411098" y="1244244"/>
          <a:ext cx="8280920" cy="26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  <a:gridCol w="1152128"/>
                <a:gridCol w="792088"/>
                <a:gridCol w="792088"/>
                <a:gridCol w="792088"/>
              </a:tblGrid>
              <a:tr h="45492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               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Строительство </a:t>
                      </a:r>
                      <a:r>
                        <a:rPr lang="ru-RU" sz="900" dirty="0" err="1" smtClean="0">
                          <a:latin typeface="+mn-lt"/>
                        </a:rPr>
                        <a:t>ПС</a:t>
                      </a:r>
                      <a:r>
                        <a:rPr lang="ru-RU" sz="900" dirty="0" smtClean="0">
                          <a:latin typeface="+mn-lt"/>
                        </a:rPr>
                        <a:t> 35/6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, ЛЭП 35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 в районе п. </a:t>
                      </a:r>
                      <a:r>
                        <a:rPr lang="ru-RU" sz="900" dirty="0" err="1" smtClean="0">
                          <a:latin typeface="+mn-lt"/>
                        </a:rPr>
                        <a:t>РЭБ</a:t>
                      </a:r>
                      <a:r>
                        <a:rPr lang="ru-RU" sz="900" dirty="0" smtClean="0">
                          <a:latin typeface="+mn-lt"/>
                        </a:rPr>
                        <a:t> г. Усть-Кут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95 984,4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Ремонтно-восстановительные работы уличного и дворового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11 232,0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6 025,1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6 266,1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9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900" dirty="0" err="1" smtClean="0">
                          <a:latin typeface="+mn-lt"/>
                        </a:rPr>
                        <a:t>пос.Бирюсинка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3 762,5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4 250,2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4 420,2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Сервисное обслуживание уличного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11 823,2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</a:t>
                      </a: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18 000,0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18 720,0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19 500,0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Потребление электроэнергии уличным освещением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5 614,8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5 816,4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6 049,0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электроустановок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528,4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128 945,3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0 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348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9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33 472,8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34 811,7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36 235,3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58" y="443450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50335" y="997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978115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«Формирование современной городской среды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на 2018-2027 годы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1061"/>
              </p:ext>
            </p:extLst>
          </p:nvPr>
        </p:nvGraphicFramePr>
        <p:xfrm>
          <a:off x="395537" y="4725144"/>
          <a:ext cx="8352927" cy="172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5"/>
                <a:gridCol w="1440160"/>
                <a:gridCol w="864096"/>
                <a:gridCol w="792088"/>
                <a:gridCol w="7920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807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Прочие мероприятия (разработка проектов, организация и подготовка проведения рейтингового голосования и т.п.)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756,4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94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Благоустройство дворовых территорий многоквартирных домов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65 455,3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3 146</a:t>
                      </a:r>
                      <a:r>
                        <a:rPr lang="ru-RU" sz="900" baseline="0" dirty="0" smtClean="0">
                          <a:latin typeface="+mn-lt"/>
                        </a:rPr>
                        <a:t>,8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Благоустройство общественных территорий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10</a:t>
                      </a:r>
                      <a:r>
                        <a:rPr lang="ru-RU" sz="900" dirty="0" smtClean="0">
                          <a:latin typeface="+mn-lt"/>
                        </a:rPr>
                        <a:t>7 </a:t>
                      </a:r>
                      <a:r>
                        <a:rPr lang="en-US" sz="900" dirty="0" smtClean="0">
                          <a:latin typeface="+mn-lt"/>
                        </a:rPr>
                        <a:t>0</a:t>
                      </a:r>
                      <a:r>
                        <a:rPr lang="ru-RU" sz="900" dirty="0" smtClean="0">
                          <a:latin typeface="+mn-lt"/>
                        </a:rPr>
                        <a:t>11,9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13 718,5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173 223,6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22 565,3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31474" y="4501335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2024 – 2027 годы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5615508"/>
              </p:ext>
            </p:extLst>
          </p:nvPr>
        </p:nvGraphicFramePr>
        <p:xfrm>
          <a:off x="395536" y="2204864"/>
          <a:ext cx="8352929" cy="42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77"/>
                <a:gridCol w="1502325"/>
                <a:gridCol w="1502325"/>
                <a:gridCol w="1712651"/>
                <a:gridCol w="1712651"/>
              </a:tblGrid>
              <a:tr h="1349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(на 01.11.2024)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2027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3 292 001,8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1 644 601,6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(-1 647 400,2)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1 994 129,5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(+349 527,9)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1 639 808,9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(-354 320,6)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4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безвозмездные поступления (дотации, субсидии, субвенции, иные МБТ, прочие)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2 612 066,7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795 958,1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(-1 816 108,6)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1 097 865,5 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(+301 907,4)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576 427,8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(-521 437,7)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3 534 982,0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1 720 501,6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(-1 814 480,4)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1 956 179,5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(+235 677,9)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1 601 858,9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(-354 320,6)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- 242 980,2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5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948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2024-2030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82023"/>
              </p:ext>
            </p:extLst>
          </p:nvPr>
        </p:nvGraphicFramePr>
        <p:xfrm>
          <a:off x="380257" y="1563793"/>
          <a:ext cx="8352927" cy="2602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1440160"/>
                <a:gridCol w="1224136"/>
                <a:gridCol w="936104"/>
                <a:gridCol w="936104"/>
                <a:gridCol w="920824"/>
              </a:tblGrid>
              <a:tr h="4629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87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и экспертиза </a:t>
                      </a:r>
                      <a:r>
                        <a:rPr lang="ru-RU" sz="1000" dirty="0" err="1" smtClean="0"/>
                        <a:t>ПСД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13 334,0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переселению</a:t>
                      </a:r>
                      <a:r>
                        <a:rPr lang="ru-RU" sz="1000" baseline="0" dirty="0" smtClean="0"/>
                        <a:t> граждан из ветхого и аварийного жилья в зоне Байкало-Амурской магистрали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102 447,7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96 485,2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96 485,2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174 707,2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187 657,1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4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Байкало-Амурской магистрали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334 577,6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algn="ctr"/>
                      <a:r>
                        <a:rPr lang="ru-RU" sz="1000" dirty="0" smtClean="0"/>
                        <a:t>353 366,6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algn="ctr"/>
                      <a:r>
                        <a:rPr lang="ru-RU" sz="1000" dirty="0" smtClean="0"/>
                        <a:t>353 366,6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295 020,3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 226 508,0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09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450 359,3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464 718,5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464 718,5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469 727,5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414 165,1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90" y="4297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3528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21603" y="4348522"/>
            <a:ext cx="7354381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«Молодым семьям города Усть-Кута – доступное жилье»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490572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41614"/>
              </p:ext>
            </p:extLst>
          </p:nvPr>
        </p:nvGraphicFramePr>
        <p:xfrm>
          <a:off x="426555" y="5157192"/>
          <a:ext cx="834447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283"/>
                <a:gridCol w="1368152"/>
                <a:gridCol w="936104"/>
                <a:gridCol w="1008112"/>
                <a:gridCol w="920824"/>
              </a:tblGrid>
              <a:tr h="59291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82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Реализация мероприятий по обеспечению жильем молодых семей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12 224,0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12 224,0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 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689254" y="121691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94083" y="548680"/>
            <a:ext cx="7354381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«Молодежная политика. Приоритеты, перспективы развития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71873"/>
              </p:ext>
            </p:extLst>
          </p:nvPr>
        </p:nvGraphicFramePr>
        <p:xfrm>
          <a:off x="370064" y="1425170"/>
          <a:ext cx="8309071" cy="216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887"/>
                <a:gridCol w="1224136"/>
                <a:gridCol w="1008112"/>
                <a:gridCol w="1008112"/>
                <a:gridCol w="92082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Участие молодёжи в региональных, федеральных, международных мероприятиях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 поддержку проекта Фестиваль кино для детей "</a:t>
                      </a:r>
                      <a:r>
                        <a:rPr lang="ru-RU" sz="900" dirty="0" err="1" smtClean="0"/>
                        <a:t>КиноХоровод</a:t>
                      </a:r>
                      <a:r>
                        <a:rPr lang="ru-RU" sz="900" dirty="0" smtClean="0"/>
                        <a:t>. Наследники Победы" (тема "Место силы. Малая Родина")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1 231,5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</a:t>
                      </a:r>
                      <a:r>
                        <a:rPr lang="ru-RU" sz="900" baseline="0" dirty="0" smtClean="0"/>
                        <a:t> цикла мероприятий в соответствии с задачами муниципальной программы 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750,0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Организация летнего отдыха и трудовой занятости детей и молодежи города Усть-Кута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b="1" i="0" dirty="0" smtClean="0"/>
                        <a:t>ИТОГО: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/>
                        <a:t>800,0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2 981,5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1 800,0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1 850,0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71600" y="3613213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93818" y="44773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02160"/>
              </p:ext>
            </p:extLst>
          </p:nvPr>
        </p:nvGraphicFramePr>
        <p:xfrm>
          <a:off x="414635" y="4725144"/>
          <a:ext cx="8261820" cy="148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261"/>
                <a:gridCol w="1440160"/>
                <a:gridCol w="1080120"/>
                <a:gridCol w="864096"/>
                <a:gridCol w="792088"/>
                <a:gridCol w="864095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01.11.2024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Молодежная политика. </a:t>
                      </a:r>
                      <a:r>
                        <a:rPr lang="ru-RU" sz="900" dirty="0" smtClean="0"/>
                        <a:t>Реализация проекта «Мы за чистый</a:t>
                      </a:r>
                      <a:r>
                        <a:rPr lang="ru-RU" sz="900" baseline="0" dirty="0" smtClean="0"/>
                        <a:t> город»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940,0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Поддержка социально ориентированных некоммерческих организаций в городе Усть-Куте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960,0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1 390,0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1 050,0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1 150,0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1 250,0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713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25826"/>
              </p:ext>
            </p:extLst>
          </p:nvPr>
        </p:nvGraphicFramePr>
        <p:xfrm>
          <a:off x="445840" y="1564225"/>
          <a:ext cx="8302624" cy="163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048"/>
                <a:gridCol w="1368152"/>
                <a:gridCol w="1152128"/>
                <a:gridCol w="936104"/>
                <a:gridCol w="864096"/>
                <a:gridCol w="864096"/>
              </a:tblGrid>
              <a:tr h="5632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Предоставление финансовой помощи ТОС  по итогам конкурсов, проводимых администрацией муниципального образования «город Усть-Кут»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900,0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700,0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4023" y="3622054"/>
            <a:ext cx="7354381" cy="50405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2013-2030гг."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421304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78553"/>
              </p:ext>
            </p:extLst>
          </p:nvPr>
        </p:nvGraphicFramePr>
        <p:xfrm>
          <a:off x="373833" y="4509120"/>
          <a:ext cx="8280919" cy="147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073"/>
                <a:gridCol w="1427745"/>
                <a:gridCol w="928034"/>
                <a:gridCol w="928034"/>
                <a:gridCol w="928033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оборудования для усиления сигнала связи в </a:t>
                      </a:r>
                    </a:p>
                    <a:p>
                      <a:r>
                        <a:rPr lang="ru-RU" sz="1000" dirty="0" smtClean="0"/>
                        <a:t>с. </a:t>
                      </a:r>
                      <a:r>
                        <a:rPr lang="ru-RU" sz="1000" dirty="0" err="1" smtClean="0"/>
                        <a:t>Турука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1 615,9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пандусов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783,2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2 399,1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непрограммных расходов в </a:t>
            </a:r>
            <a:r>
              <a:rPr lang="ru-RU" sz="1600" smtClean="0">
                <a:solidFill>
                  <a:srgbClr val="002060"/>
                </a:solidFill>
              </a:rPr>
              <a:t>2025 году 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2691054"/>
              </p:ext>
            </p:extLst>
          </p:nvPr>
        </p:nvGraphicFramePr>
        <p:xfrm>
          <a:off x="251520" y="980728"/>
          <a:ext cx="84754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по финансам и налогам 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16908253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10079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2027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83141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2025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ГОРОДА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2321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 :</a:t>
            </a:r>
          </a:p>
          <a:p>
            <a:endParaRPr lang="ru-RU" sz="64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туристический налог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08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6" y="1519956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776409" y="1804141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393482" y="1804141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92" y="4394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                                (городского поселения)</a:t>
            </a:r>
            <a:endParaRPr lang="ru-RU" sz="1600" b="1" cap="all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03087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85587" y="103087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96649" y="1024247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020293"/>
            <a:ext cx="3672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машино - место,  хоз.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 кв. м.  </a:t>
            </a:r>
          </a:p>
          <a:p>
            <a:pPr lvl="0" algn="just">
              <a:buFontTx/>
              <a:buChar char="-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НК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НК РФ,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35" y="3020293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участков,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(городского поселения) на 2025 год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1"/>
            <a:ext cx="2952326" cy="77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7273" y="1340768"/>
            <a:ext cx="2342639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–               1 644 601,6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412776"/>
            <a:ext cx="301706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–                         1 720 501,6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 717 952,5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(43,7%)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97844" y="1808820"/>
            <a:ext cx="2011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Дорожное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247 975,4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(14,4%)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9 557,0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(0,6%)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3" y="3789040"/>
            <a:ext cx="2016223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Земельный налог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30 520,0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(1,9%)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3"/>
            <a:ext cx="2016223" cy="740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Акцизы на нефтепродукты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19 977,4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(1,2%)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и прочие доходы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866 594,7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(52,6%)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321 878,7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(18,7%)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ЖКХ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684 551,1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(39,8%)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Культура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128 638,9 тыс.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руб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(7,5%)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Другие сферы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337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457,5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(19,6%)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332656"/>
            <a:ext cx="7960352" cy="938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(городского поселения) в 2024-2027 годах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76001"/>
              </p:ext>
            </p:extLst>
          </p:nvPr>
        </p:nvGraphicFramePr>
        <p:xfrm>
          <a:off x="683568" y="1268759"/>
          <a:ext cx="7920881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368152"/>
                <a:gridCol w="1224136"/>
                <a:gridCol w="1319583"/>
                <a:gridCol w="1416722"/>
              </a:tblGrid>
              <a:tr h="74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план на 01.11.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2025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2026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2027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99 900,0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130 922,6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(+31 022,6)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127 493,3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(-3 429,3)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131 654,8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(+4 161,5)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2 052 067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486 713,4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(-1 565 353,8)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583 651,9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(+96 938,5)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444 772,3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(-138 879,6)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(-754,8)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440 611,8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178 321,4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(-262 290,4)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386 719,6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(-208 398,2)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19 789,3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- 1 057,1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2 612 066,7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795 958,1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(-1 816 108,6)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1 097 865,5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(+301 907,4)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576 427,8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(-521 437,7)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Структура расходов Усть-Кутского муниципального образования (городского поселения) на 2025 год по отраслевой направленности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6590836"/>
              </p:ext>
            </p:extLst>
          </p:nvPr>
        </p:nvGraphicFramePr>
        <p:xfrm>
          <a:off x="107505" y="980728"/>
          <a:ext cx="8691510" cy="570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-31759"/>
            <a:ext cx="925252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84311"/>
              </p:ext>
            </p:extLst>
          </p:nvPr>
        </p:nvGraphicFramePr>
        <p:xfrm>
          <a:off x="323528" y="863799"/>
          <a:ext cx="8442684" cy="536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233"/>
                <a:gridCol w="5582431"/>
                <a:gridCol w="864096"/>
                <a:gridCol w="792088"/>
                <a:gridCol w="809836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11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4 923,2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337,0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353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242 452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608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68 047,1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 2 000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103,7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1 121,4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1 166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268  838,4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483 982,1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146 561,1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86 464,1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«Энергосбережение и повышение энергетической эффективности в муниципальном образовании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«город Усть-Кут» на 2021-2027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472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34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811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36 235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96336" y="525722"/>
            <a:ext cx="1080120" cy="31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18988</TotalTime>
  <Words>4223</Words>
  <Application>Microsoft Office PowerPoint</Application>
  <PresentationFormat>Экран (4:3)</PresentationFormat>
  <Paragraphs>1093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Проект бюджета на 2025 год  и на плановый период  2026 и 2027 годов    </vt:lpstr>
      <vt:lpstr>Основные характеристики бюджета Усть-Кутского муниципального образования (городского поселения) на 2024 – 2027 годы</vt:lpstr>
      <vt:lpstr>Презентация PowerPoint</vt:lpstr>
      <vt:lpstr>ДОХОДЫ БЮДЖЕТА ГОРОДА</vt:lpstr>
      <vt:lpstr>Презентация PowerPoint</vt:lpstr>
      <vt:lpstr>             Основные показатели бюджета  Усть-Кутского муниципального образования  (городского поселения) на 2025 год</vt:lpstr>
      <vt:lpstr>Презентация PowerPoint</vt:lpstr>
      <vt:lpstr>Структура расходов Усть-Кутского муниципального образования (городского поселения) на 2025 год по отраслевой направленности</vt:lpstr>
      <vt:lpstr>Презентация PowerPoint</vt:lpstr>
      <vt:lpstr>Презентация PowerPoint</vt:lpstr>
      <vt:lpstr>    Муниципальная программа «Эффективное управление муниципальным  имуществом на период 2020-2025 г.г. на территории 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 движения на территории Усть-Кутского муниципального образования  (городского поселения) на 2021-2027г.г.»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2022-2027г.г.»</vt:lpstr>
      <vt:lpstr>Муниципальная программа Усть-Кутского муниципального образования  (городского поселения) «Развитие дорожного хозяйства Усть-Кутского муниципального образования (городского поселения) на 2022-2027г.г.»</vt:lpstr>
      <vt:lpstr>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2022-2027 годы»</vt:lpstr>
      <vt:lpstr>    Муниципальная программа «Профилактика экстремизма и терроризма на территории муниципального образования «город Усть-Кут» на 2020-2027 годы» </vt:lpstr>
      <vt:lpstr>    Муниципальная программа «Модернизация объектов коммунальной инфраструктуры  Усть-Кутского муниципального образования (городского поселения) на 2017-2027 годы»</vt:lpstr>
      <vt:lpstr>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2021-2027 годы»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vt:lpstr>
      <vt:lpstr>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vt:lpstr>
      <vt:lpstr>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Структура непрограммных расходов в 2025 году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1566</cp:revision>
  <cp:lastPrinted>2024-12-13T08:36:41Z</cp:lastPrinted>
  <dcterms:created xsi:type="dcterms:W3CDTF">2016-05-13T03:50:22Z</dcterms:created>
  <dcterms:modified xsi:type="dcterms:W3CDTF">2024-12-16T09:31:45Z</dcterms:modified>
</cp:coreProperties>
</file>